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6" r:id="rId2"/>
    <p:sldMasterId id="2147483668" r:id="rId3"/>
    <p:sldMasterId id="2147483682" r:id="rId4"/>
    <p:sldMasterId id="2147483686" r:id="rId5"/>
  </p:sldMasterIdLst>
  <p:notesMasterIdLst>
    <p:notesMasterId r:id="rId27"/>
  </p:notesMasterIdLst>
  <p:handoutMasterIdLst>
    <p:handoutMasterId r:id="rId28"/>
  </p:handoutMasterIdLst>
  <p:sldIdLst>
    <p:sldId id="298" r:id="rId6"/>
    <p:sldId id="362" r:id="rId7"/>
    <p:sldId id="398" r:id="rId8"/>
    <p:sldId id="301" r:id="rId9"/>
    <p:sldId id="399" r:id="rId10"/>
    <p:sldId id="381" r:id="rId11"/>
    <p:sldId id="520" r:id="rId12"/>
    <p:sldId id="356" r:id="rId13"/>
    <p:sldId id="331" r:id="rId14"/>
    <p:sldId id="300" r:id="rId15"/>
    <p:sldId id="518" r:id="rId16"/>
    <p:sldId id="361" r:id="rId17"/>
    <p:sldId id="360" r:id="rId18"/>
    <p:sldId id="400" r:id="rId19"/>
    <p:sldId id="519" r:id="rId20"/>
    <p:sldId id="396" r:id="rId21"/>
    <p:sldId id="394" r:id="rId22"/>
    <p:sldId id="389" r:id="rId23"/>
    <p:sldId id="390" r:id="rId24"/>
    <p:sldId id="391" r:id="rId25"/>
    <p:sldId id="393"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81"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one Davis" initials="BD" lastIdx="8" clrIdx="0">
    <p:extLst/>
  </p:cmAuthor>
  <p:cmAuthor id="2" name="Guiliani, Angela (NYSERDA)" initials="GA("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72"/>
    <a:srgbClr val="F2A900"/>
    <a:srgbClr val="31859C"/>
    <a:srgbClr val="63666A"/>
    <a:srgbClr val="006BA6"/>
    <a:srgbClr val="A3CDFF"/>
    <a:srgbClr val="381850"/>
    <a:srgbClr val="441D61"/>
    <a:srgbClr val="9B90B3"/>
    <a:srgbClr val="594F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524" autoAdjust="0"/>
    <p:restoredTop sz="94872" autoAdjust="0"/>
  </p:normalViewPr>
  <p:slideViewPr>
    <p:cSldViewPr snapToGrid="0">
      <p:cViewPr varScale="1">
        <p:scale>
          <a:sx n="64" d="100"/>
          <a:sy n="64" d="100"/>
        </p:scale>
        <p:origin x="184" y="600"/>
      </p:cViewPr>
      <p:guideLst>
        <p:guide orient="horz" pos="1381"/>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761" cy="466501"/>
          </a:xfrm>
          <a:prstGeom prst="rect">
            <a:avLst/>
          </a:prstGeom>
        </p:spPr>
        <p:txBody>
          <a:bodyPr vert="horz" lIns="91294" tIns="45647" rIns="91294" bIns="45647" rtlCol="0"/>
          <a:lstStyle>
            <a:lvl1pPr algn="l">
              <a:defRPr sz="1200"/>
            </a:lvl1pPr>
          </a:lstStyle>
          <a:p>
            <a:endParaRPr lang="en-US" dirty="0"/>
          </a:p>
        </p:txBody>
      </p:sp>
      <p:sp>
        <p:nvSpPr>
          <p:cNvPr id="3" name="Date Placeholder 2"/>
          <p:cNvSpPr>
            <a:spLocks noGrp="1"/>
          </p:cNvSpPr>
          <p:nvPr>
            <p:ph type="dt" sz="quarter" idx="1"/>
          </p:nvPr>
        </p:nvSpPr>
        <p:spPr>
          <a:xfrm>
            <a:off x="3971444" y="1"/>
            <a:ext cx="3037761" cy="466501"/>
          </a:xfrm>
          <a:prstGeom prst="rect">
            <a:avLst/>
          </a:prstGeom>
        </p:spPr>
        <p:txBody>
          <a:bodyPr vert="horz" lIns="91294" tIns="45647" rIns="91294" bIns="45647" rtlCol="0"/>
          <a:lstStyle>
            <a:lvl1pPr algn="r">
              <a:defRPr sz="1200"/>
            </a:lvl1pPr>
          </a:lstStyle>
          <a:p>
            <a:fld id="{E70A9388-74E3-4F68-BDB5-9BCB1C9C8EE4}" type="datetimeFigureOut">
              <a:rPr lang="en-US" smtClean="0"/>
              <a:t>5/21/18</a:t>
            </a:fld>
            <a:endParaRPr lang="en-US" dirty="0"/>
          </a:p>
        </p:txBody>
      </p:sp>
      <p:sp>
        <p:nvSpPr>
          <p:cNvPr id="4" name="Footer Placeholder 3"/>
          <p:cNvSpPr>
            <a:spLocks noGrp="1"/>
          </p:cNvSpPr>
          <p:nvPr>
            <p:ph type="ftr" sz="quarter" idx="2"/>
          </p:nvPr>
        </p:nvSpPr>
        <p:spPr>
          <a:xfrm>
            <a:off x="0" y="8829899"/>
            <a:ext cx="3037761" cy="466501"/>
          </a:xfrm>
          <a:prstGeom prst="rect">
            <a:avLst/>
          </a:prstGeom>
        </p:spPr>
        <p:txBody>
          <a:bodyPr vert="horz" lIns="91294" tIns="45647" rIns="91294" bIns="4564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444" y="8829899"/>
            <a:ext cx="3037761" cy="466501"/>
          </a:xfrm>
          <a:prstGeom prst="rect">
            <a:avLst/>
          </a:prstGeom>
        </p:spPr>
        <p:txBody>
          <a:bodyPr vert="horz" lIns="91294" tIns="45647" rIns="91294" bIns="45647" rtlCol="0" anchor="b"/>
          <a:lstStyle>
            <a:lvl1pPr algn="r">
              <a:defRPr sz="1200"/>
            </a:lvl1pPr>
          </a:lstStyle>
          <a:p>
            <a:fld id="{AF7FAE39-646E-4A09-90F4-8D385CA17253}" type="slidenum">
              <a:rPr lang="en-US" smtClean="0"/>
              <a:t>‹#›</a:t>
            </a:fld>
            <a:endParaRPr lang="en-US" dirty="0"/>
          </a:p>
        </p:txBody>
      </p:sp>
    </p:spTree>
    <p:extLst>
      <p:ext uri="{BB962C8B-B14F-4D97-AF65-F5344CB8AC3E}">
        <p14:creationId xmlns:p14="http://schemas.microsoft.com/office/powerpoint/2010/main" val="19476721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7841" cy="466435"/>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idx="1"/>
          </p:nvPr>
        </p:nvSpPr>
        <p:spPr>
          <a:xfrm>
            <a:off x="3970937" y="2"/>
            <a:ext cx="3037841" cy="466435"/>
          </a:xfrm>
          <a:prstGeom prst="rect">
            <a:avLst/>
          </a:prstGeom>
        </p:spPr>
        <p:txBody>
          <a:bodyPr vert="horz" lIns="93175" tIns="46587" rIns="93175" bIns="46587" rtlCol="0"/>
          <a:lstStyle>
            <a:lvl1pPr algn="r">
              <a:defRPr sz="1200"/>
            </a:lvl1pPr>
          </a:lstStyle>
          <a:p>
            <a:fld id="{FB36C7F3-750D-4AAE-9BC8-ECDE57FD5826}" type="datetimeFigureOut">
              <a:rPr lang="en-US" smtClean="0"/>
              <a:t>5/21/18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5" tIns="46587" rIns="93175" bIns="46587" rtlCol="0" anchor="ctr"/>
          <a:lstStyle/>
          <a:p>
            <a:endParaRPr lang="en-US" dirty="0"/>
          </a:p>
        </p:txBody>
      </p:sp>
      <p:sp>
        <p:nvSpPr>
          <p:cNvPr id="5" name="Notes Placeholder 4"/>
          <p:cNvSpPr>
            <a:spLocks noGrp="1"/>
          </p:cNvSpPr>
          <p:nvPr>
            <p:ph type="body" sz="quarter" idx="3"/>
          </p:nvPr>
        </p:nvSpPr>
        <p:spPr>
          <a:xfrm>
            <a:off x="701041" y="4473896"/>
            <a:ext cx="5608320" cy="3660458"/>
          </a:xfrm>
          <a:prstGeom prst="rect">
            <a:avLst/>
          </a:prstGeom>
        </p:spPr>
        <p:txBody>
          <a:bodyPr vert="horz" lIns="93175" tIns="46587" rIns="93175" bIns="4658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71"/>
            <a:ext cx="3037841" cy="466434"/>
          </a:xfrm>
          <a:prstGeom prst="rect">
            <a:avLst/>
          </a:prstGeom>
        </p:spPr>
        <p:txBody>
          <a:bodyPr vert="horz" lIns="93175" tIns="46587" rIns="93175"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7" y="8829971"/>
            <a:ext cx="3037841" cy="466434"/>
          </a:xfrm>
          <a:prstGeom prst="rect">
            <a:avLst/>
          </a:prstGeom>
        </p:spPr>
        <p:txBody>
          <a:bodyPr vert="horz" lIns="93175" tIns="46587" rIns="93175" bIns="46587" rtlCol="0" anchor="b"/>
          <a:lstStyle>
            <a:lvl1pPr algn="r">
              <a:defRPr sz="1200"/>
            </a:lvl1pPr>
          </a:lstStyle>
          <a:p>
            <a:fld id="{4544B66E-33CC-419A-ADEF-D4D91D7AEB54}" type="slidenum">
              <a:rPr lang="en-US" smtClean="0"/>
              <a:t>‹#›</a:t>
            </a:fld>
            <a:endParaRPr lang="en-US" dirty="0"/>
          </a:p>
        </p:txBody>
      </p:sp>
    </p:spTree>
    <p:extLst>
      <p:ext uri="{BB962C8B-B14F-4D97-AF65-F5344CB8AC3E}">
        <p14:creationId xmlns:p14="http://schemas.microsoft.com/office/powerpoint/2010/main" val="1405910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5913" y="4546524"/>
            <a:ext cx="5642398" cy="3718560"/>
          </a:xfrm>
          <a:prstGeom prst="rect">
            <a:avLst/>
          </a:prstGeom>
        </p:spPr>
        <p:txBody>
          <a:bodyPr lIns="93167" tIns="46584" rIns="93167" bIns="46584"/>
          <a:lstStyle/>
          <a:p>
            <a:endParaRPr lang="en-US" sz="1000" b="0" dirty="0"/>
          </a:p>
        </p:txBody>
      </p:sp>
      <p:sp>
        <p:nvSpPr>
          <p:cNvPr id="4" name="Slide Number Placeholder 3"/>
          <p:cNvSpPr>
            <a:spLocks noGrp="1"/>
          </p:cNvSpPr>
          <p:nvPr>
            <p:ph type="sldNum" sz="quarter" idx="10"/>
          </p:nvPr>
        </p:nvSpPr>
        <p:spPr/>
        <p:txBody>
          <a:bodyPr/>
          <a:lstStyle/>
          <a:p>
            <a:pPr defTabSz="931746">
              <a:defRPr/>
            </a:pPr>
            <a:fld id="{F6DA9C80-B631-4EC4-8253-F63CFD0157DF}" type="slidenum">
              <a:rPr lang="en-US">
                <a:solidFill>
                  <a:prstClr val="black"/>
                </a:solidFill>
                <a:latin typeface="Calibri"/>
              </a:rPr>
              <a:pPr defTabSz="931746">
                <a:defRPr/>
              </a:pPr>
              <a:t>1</a:t>
            </a:fld>
            <a:endParaRPr lang="en-US" dirty="0">
              <a:solidFill>
                <a:prstClr val="black"/>
              </a:solidFill>
              <a:latin typeface="Calibri"/>
            </a:endParaRPr>
          </a:p>
        </p:txBody>
      </p:sp>
    </p:spTree>
    <p:extLst>
      <p:ext uri="{BB962C8B-B14F-4D97-AF65-F5344CB8AC3E}">
        <p14:creationId xmlns:p14="http://schemas.microsoft.com/office/powerpoint/2010/main" val="1563319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44B66E-33CC-419A-ADEF-D4D91D7AEB54}" type="slidenum">
              <a:rPr lang="en-US" smtClean="0"/>
              <a:t>12</a:t>
            </a:fld>
            <a:endParaRPr lang="en-US" dirty="0"/>
          </a:p>
        </p:txBody>
      </p:sp>
    </p:spTree>
    <p:extLst>
      <p:ext uri="{BB962C8B-B14F-4D97-AF65-F5344CB8AC3E}">
        <p14:creationId xmlns:p14="http://schemas.microsoft.com/office/powerpoint/2010/main" val="2544470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4544B66E-33CC-419A-ADEF-D4D91D7AEB54}" type="slidenum">
              <a:rPr lang="en-US" smtClean="0"/>
              <a:t>13</a:t>
            </a:fld>
            <a:endParaRPr lang="en-US" dirty="0"/>
          </a:p>
        </p:txBody>
      </p:sp>
    </p:spTree>
    <p:extLst>
      <p:ext uri="{BB962C8B-B14F-4D97-AF65-F5344CB8AC3E}">
        <p14:creationId xmlns:p14="http://schemas.microsoft.com/office/powerpoint/2010/main" val="1330756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4544B66E-33CC-419A-ADEF-D4D91D7AEB54}" type="slidenum">
              <a:rPr lang="en-US" smtClean="0"/>
              <a:t>14</a:t>
            </a:fld>
            <a:endParaRPr lang="en-US" dirty="0"/>
          </a:p>
        </p:txBody>
      </p:sp>
    </p:spTree>
    <p:extLst>
      <p:ext uri="{BB962C8B-B14F-4D97-AF65-F5344CB8AC3E}">
        <p14:creationId xmlns:p14="http://schemas.microsoft.com/office/powerpoint/2010/main" val="1893279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44B66E-33CC-419A-ADEF-D4D91D7AEB54}" type="slidenum">
              <a:rPr lang="en-US" smtClean="0"/>
              <a:t>16</a:t>
            </a:fld>
            <a:endParaRPr lang="en-US" dirty="0"/>
          </a:p>
        </p:txBody>
      </p:sp>
    </p:spTree>
    <p:extLst>
      <p:ext uri="{BB962C8B-B14F-4D97-AF65-F5344CB8AC3E}">
        <p14:creationId xmlns:p14="http://schemas.microsoft.com/office/powerpoint/2010/main" val="2401853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4544B66E-33CC-419A-ADEF-D4D91D7AEB54}" type="slidenum">
              <a:rPr lang="en-US" smtClean="0"/>
              <a:t>17</a:t>
            </a:fld>
            <a:endParaRPr lang="en-US" dirty="0"/>
          </a:p>
        </p:txBody>
      </p:sp>
    </p:spTree>
    <p:extLst>
      <p:ext uri="{BB962C8B-B14F-4D97-AF65-F5344CB8AC3E}">
        <p14:creationId xmlns:p14="http://schemas.microsoft.com/office/powerpoint/2010/main" val="634867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4544B66E-33CC-419A-ADEF-D4D91D7AEB54}" type="slidenum">
              <a:rPr lang="en-US" smtClean="0"/>
              <a:t>18</a:t>
            </a:fld>
            <a:endParaRPr lang="en-US" dirty="0"/>
          </a:p>
        </p:txBody>
      </p:sp>
    </p:spTree>
    <p:extLst>
      <p:ext uri="{BB962C8B-B14F-4D97-AF65-F5344CB8AC3E}">
        <p14:creationId xmlns:p14="http://schemas.microsoft.com/office/powerpoint/2010/main" val="3348499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4544B66E-33CC-419A-ADEF-D4D91D7AEB54}" type="slidenum">
              <a:rPr lang="en-US" smtClean="0"/>
              <a:t>19</a:t>
            </a:fld>
            <a:endParaRPr lang="en-US" dirty="0"/>
          </a:p>
        </p:txBody>
      </p:sp>
    </p:spTree>
    <p:extLst>
      <p:ext uri="{BB962C8B-B14F-4D97-AF65-F5344CB8AC3E}">
        <p14:creationId xmlns:p14="http://schemas.microsoft.com/office/powerpoint/2010/main" val="1397793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p>
        </p:txBody>
      </p:sp>
      <p:sp>
        <p:nvSpPr>
          <p:cNvPr id="4" name="Slide Number Placeholder 3"/>
          <p:cNvSpPr>
            <a:spLocks noGrp="1"/>
          </p:cNvSpPr>
          <p:nvPr>
            <p:ph type="sldNum" sz="quarter" idx="10"/>
          </p:nvPr>
        </p:nvSpPr>
        <p:spPr/>
        <p:txBody>
          <a:bodyPr/>
          <a:lstStyle/>
          <a:p>
            <a:fld id="{4544B66E-33CC-419A-ADEF-D4D91D7AEB54}" type="slidenum">
              <a:rPr lang="en-US" smtClean="0"/>
              <a:t>20</a:t>
            </a:fld>
            <a:endParaRPr lang="en-US" dirty="0"/>
          </a:p>
        </p:txBody>
      </p:sp>
    </p:spTree>
    <p:extLst>
      <p:ext uri="{BB962C8B-B14F-4D97-AF65-F5344CB8AC3E}">
        <p14:creationId xmlns:p14="http://schemas.microsoft.com/office/powerpoint/2010/main" val="353909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44B66E-33CC-419A-ADEF-D4D91D7AEB54}" type="slidenum">
              <a:rPr lang="en-US" smtClean="0"/>
              <a:t>21</a:t>
            </a:fld>
            <a:endParaRPr lang="en-US" dirty="0"/>
          </a:p>
        </p:txBody>
      </p:sp>
    </p:spTree>
    <p:extLst>
      <p:ext uri="{BB962C8B-B14F-4D97-AF65-F5344CB8AC3E}">
        <p14:creationId xmlns:p14="http://schemas.microsoft.com/office/powerpoint/2010/main" val="3604563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44B66E-33CC-419A-ADEF-D4D91D7AEB54}" type="slidenum">
              <a:rPr lang="en-US" smtClean="0"/>
              <a:t>2</a:t>
            </a:fld>
            <a:endParaRPr lang="en-US" dirty="0"/>
          </a:p>
        </p:txBody>
      </p:sp>
    </p:spTree>
    <p:extLst>
      <p:ext uri="{BB962C8B-B14F-4D97-AF65-F5344CB8AC3E}">
        <p14:creationId xmlns:p14="http://schemas.microsoft.com/office/powerpoint/2010/main" val="562769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p>
        </p:txBody>
      </p:sp>
      <p:sp>
        <p:nvSpPr>
          <p:cNvPr id="4" name="Slide Number Placeholder 3"/>
          <p:cNvSpPr>
            <a:spLocks noGrp="1"/>
          </p:cNvSpPr>
          <p:nvPr>
            <p:ph type="sldNum" sz="quarter" idx="10"/>
          </p:nvPr>
        </p:nvSpPr>
        <p:spPr/>
        <p:txBody>
          <a:bodyPr/>
          <a:lstStyle/>
          <a:p>
            <a:fld id="{4544B66E-33CC-419A-ADEF-D4D91D7AEB54}" type="slidenum">
              <a:rPr lang="en-US" smtClean="0"/>
              <a:t>4</a:t>
            </a:fld>
            <a:endParaRPr lang="en-US" dirty="0"/>
          </a:p>
        </p:txBody>
      </p:sp>
    </p:spTree>
    <p:extLst>
      <p:ext uri="{BB962C8B-B14F-4D97-AF65-F5344CB8AC3E}">
        <p14:creationId xmlns:p14="http://schemas.microsoft.com/office/powerpoint/2010/main" val="3905669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p>
        </p:txBody>
      </p:sp>
      <p:sp>
        <p:nvSpPr>
          <p:cNvPr id="4" name="Slide Number Placeholder 3"/>
          <p:cNvSpPr>
            <a:spLocks noGrp="1"/>
          </p:cNvSpPr>
          <p:nvPr>
            <p:ph type="sldNum" sz="quarter" idx="10"/>
          </p:nvPr>
        </p:nvSpPr>
        <p:spPr/>
        <p:txBody>
          <a:bodyPr/>
          <a:lstStyle/>
          <a:p>
            <a:fld id="{4544B66E-33CC-419A-ADEF-D4D91D7AEB54}" type="slidenum">
              <a:rPr lang="en-US" smtClean="0"/>
              <a:t>5</a:t>
            </a:fld>
            <a:endParaRPr lang="en-US" dirty="0"/>
          </a:p>
        </p:txBody>
      </p:sp>
    </p:spTree>
    <p:extLst>
      <p:ext uri="{BB962C8B-B14F-4D97-AF65-F5344CB8AC3E}">
        <p14:creationId xmlns:p14="http://schemas.microsoft.com/office/powerpoint/2010/main" val="1183648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82" y="4504656"/>
            <a:ext cx="5558221" cy="3684317"/>
          </a:xfrm>
          <a:prstGeom prst="rect">
            <a:avLst/>
          </a:prstGeom>
        </p:spPr>
        <p:txBody>
          <a:bodyPr lIns="92365" tIns="46184" rIns="92365" bIns="46184"/>
          <a:lstStyle/>
          <a:p>
            <a:endParaRPr lang="en-US" sz="1000" b="1" dirty="0"/>
          </a:p>
        </p:txBody>
      </p:sp>
    </p:spTree>
    <p:extLst>
      <p:ext uri="{BB962C8B-B14F-4D97-AF65-F5344CB8AC3E}">
        <p14:creationId xmlns:p14="http://schemas.microsoft.com/office/powerpoint/2010/main" val="2376318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a:spLocks noGrp="1" noRot="1" noChangeAspect="1"/>
          </p:cNvSpPr>
          <p:nvPr>
            <p:ph type="sldImg" idx="2"/>
          </p:nvPr>
        </p:nvSpPr>
        <p:spPr>
          <a:xfrm>
            <a:off x="661988" y="1160463"/>
            <a:ext cx="5564187" cy="3130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8" name="Shape 448"/>
          <p:cNvSpPr txBox="1">
            <a:spLocks noGrp="1"/>
          </p:cNvSpPr>
          <p:nvPr>
            <p:ph type="body" idx="1"/>
          </p:nvPr>
        </p:nvSpPr>
        <p:spPr>
          <a:xfrm>
            <a:off x="693627" y="4537996"/>
            <a:ext cx="5544192" cy="3711585"/>
          </a:xfrm>
          <a:prstGeom prst="rect">
            <a:avLst/>
          </a:prstGeom>
          <a:noFill/>
          <a:ln>
            <a:noFill/>
          </a:ln>
        </p:spPr>
        <p:txBody>
          <a:bodyPr wrap="square" lIns="92352" tIns="46176" rIns="92352" bIns="46176" anchor="t" anchorCtr="0">
            <a:noAutofit/>
          </a:bodyPr>
          <a:lstStyle/>
          <a:p>
            <a:pPr>
              <a:buSzPct val="25000"/>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064883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4544B66E-33CC-419A-ADEF-D4D91D7AEB54}" type="slidenum">
              <a:rPr lang="en-US" smtClean="0"/>
              <a:t>9</a:t>
            </a:fld>
            <a:endParaRPr lang="en-US" dirty="0"/>
          </a:p>
        </p:txBody>
      </p:sp>
    </p:spTree>
    <p:extLst>
      <p:ext uri="{BB962C8B-B14F-4D97-AF65-F5344CB8AC3E}">
        <p14:creationId xmlns:p14="http://schemas.microsoft.com/office/powerpoint/2010/main" val="1147892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sz="1000"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10</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1818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8373" y="4463828"/>
            <a:ext cx="5424014" cy="3651106"/>
          </a:xfrm>
          <a:prstGeom prst="rect">
            <a:avLst/>
          </a:prstGeom>
        </p:spPr>
        <p:txBody>
          <a:bodyPr lIns="86493" tIns="43246" rIns="86493" bIns="43246"/>
          <a:lstStyle/>
          <a:p>
            <a:r>
              <a:rPr lang="en-US" dirty="0"/>
              <a:t>Using all of these studies and public/stakeholder feedback, the State recommended the Area for Consideration to BOEM in October 2017.  </a:t>
            </a:r>
          </a:p>
          <a:p>
            <a:endParaRPr lang="en-US" dirty="0"/>
          </a:p>
          <a:p>
            <a:r>
              <a:rPr lang="en-US" dirty="0"/>
              <a:t>This </a:t>
            </a:r>
            <a:r>
              <a:rPr lang="en-US" dirty="0" err="1"/>
              <a:t>AfC</a:t>
            </a:r>
            <a:r>
              <a:rPr lang="en-US" dirty="0"/>
              <a:t> is the area that the State believes presents the greatest opportunity and least risk for the responsible and cost effective development of OSW.</a:t>
            </a:r>
          </a:p>
          <a:p>
            <a:endParaRPr lang="en-US" dirty="0"/>
          </a:p>
          <a:p>
            <a:r>
              <a:rPr lang="en-US" dirty="0"/>
              <a:t>BOEM is asking for feedback, just as NYS did, and will be identifying sites based in part on that feedback. </a:t>
            </a:r>
          </a:p>
          <a:p>
            <a:endParaRPr lang="en-US" dirty="0"/>
          </a:p>
          <a:p>
            <a:r>
              <a:rPr lang="en-US" dirty="0"/>
              <a:t>The NYS will issue comments, providing more details on how it identified the </a:t>
            </a:r>
            <a:r>
              <a:rPr lang="en-US" dirty="0" err="1"/>
              <a:t>AfC</a:t>
            </a:r>
            <a:r>
              <a:rPr lang="en-US" dirty="0"/>
              <a:t> and  reinforcing that the </a:t>
            </a:r>
            <a:r>
              <a:rPr lang="en-US" dirty="0" err="1"/>
              <a:t>AfC</a:t>
            </a:r>
            <a:r>
              <a:rPr lang="en-US" dirty="0"/>
              <a:t> is best place to site OSW</a:t>
            </a:r>
          </a:p>
          <a:p>
            <a:endParaRPr lang="en-US" dirty="0"/>
          </a:p>
          <a:p>
            <a:r>
              <a:rPr lang="en-US" dirty="0"/>
              <a:t>The State encourages others to weigh in as well.</a:t>
            </a:r>
          </a:p>
        </p:txBody>
      </p:sp>
      <p:sp>
        <p:nvSpPr>
          <p:cNvPr id="4" name="Slide Number Placeholder 3"/>
          <p:cNvSpPr>
            <a:spLocks noGrp="1"/>
          </p:cNvSpPr>
          <p:nvPr>
            <p:ph type="sldNum" sz="quarter" idx="10"/>
          </p:nvPr>
        </p:nvSpPr>
        <p:spPr/>
        <p:txBody>
          <a:bodyPr/>
          <a:lstStyle/>
          <a:p>
            <a:pPr defTabSz="903610">
              <a:defRPr/>
            </a:pPr>
            <a:fld id="{F6DA9C80-B631-4EC4-8253-F63CFD0157DF}" type="slidenum">
              <a:rPr lang="en-US" sz="1100">
                <a:solidFill>
                  <a:prstClr val="black"/>
                </a:solidFill>
                <a:latin typeface="Calibri"/>
              </a:rPr>
              <a:pPr defTabSz="903610">
                <a:defRPr/>
              </a:pPr>
              <a:t>11</a:t>
            </a:fld>
            <a:endParaRPr lang="en-US" sz="1100">
              <a:solidFill>
                <a:prstClr val="black"/>
              </a:solidFill>
              <a:latin typeface="Calibri"/>
            </a:endParaRPr>
          </a:p>
        </p:txBody>
      </p:sp>
    </p:spTree>
    <p:extLst>
      <p:ext uri="{BB962C8B-B14F-4D97-AF65-F5344CB8AC3E}">
        <p14:creationId xmlns:p14="http://schemas.microsoft.com/office/powerpoint/2010/main" val="3833257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112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7267"/>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3001683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Content Master">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319089" y="1319213"/>
            <a:ext cx="9664700" cy="4805363"/>
          </a:xfrm>
          <a:prstGeom prst="rect">
            <a:avLst/>
          </a:prstGeom>
        </p:spPr>
        <p:txBody>
          <a:bodyPr/>
          <a:lstStyle>
            <a:lvl1pPr marL="233357" indent="-233357">
              <a:defRPr sz="2400">
                <a:latin typeface="+mj-lt"/>
              </a:defRPr>
            </a:lvl1pPr>
            <a:lvl2pPr marL="509575" indent="-276218">
              <a:defRPr sz="2400">
                <a:latin typeface="+mj-lt"/>
              </a:defRPr>
            </a:lvl2pPr>
            <a:lvl3pPr>
              <a:defRPr sz="2400">
                <a:latin typeface="+mj-lt"/>
              </a:defRPr>
            </a:lvl3pPr>
            <a:lvl4pPr>
              <a:defRPr sz="2400">
                <a:latin typeface="+mj-lt"/>
              </a:defRPr>
            </a:lvl4pPr>
            <a:lvl5pPr>
              <a:defRPr sz="24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0" y="62344"/>
            <a:ext cx="12192000" cy="299605"/>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p:cNvSpPr/>
          <p:nvPr userDrawn="1"/>
        </p:nvSpPr>
        <p:spPr>
          <a:xfrm>
            <a:off x="0" y="-19051"/>
            <a:ext cx="12192000" cy="81395"/>
          </a:xfrm>
          <a:prstGeom prst="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912399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751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Section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466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Section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151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5"/>
            <a:ext cx="10363200" cy="1468967"/>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006840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24933"/>
            <a:ext cx="10972800" cy="872067"/>
          </a:xfrm>
        </p:spPr>
        <p:txBody>
          <a:bodyPr/>
          <a:lstStyle/>
          <a:p>
            <a:r>
              <a:rPr lang="en-US"/>
              <a:t>Click to edit Master title style</a:t>
            </a:r>
          </a:p>
        </p:txBody>
      </p:sp>
      <p:sp>
        <p:nvSpPr>
          <p:cNvPr id="3" name="Content Placeholder 2"/>
          <p:cNvSpPr>
            <a:spLocks noGrp="1"/>
          </p:cNvSpPr>
          <p:nvPr>
            <p:ph idx="1"/>
          </p:nvPr>
        </p:nvSpPr>
        <p:spPr>
          <a:xfrm>
            <a:off x="609600" y="1498601"/>
            <a:ext cx="10972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1976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2493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49967"/>
            <a:ext cx="5384800" cy="42206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49967"/>
            <a:ext cx="5384800" cy="42206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0663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24933"/>
            <a:ext cx="109728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2089151"/>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730501"/>
            <a:ext cx="5386917" cy="33401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2089151"/>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730501"/>
            <a:ext cx="5389033" cy="33401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2047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558800"/>
            <a:ext cx="10972800" cy="1143000"/>
          </a:xfrm>
        </p:spPr>
        <p:txBody>
          <a:bodyPr/>
          <a:lstStyle/>
          <a:p>
            <a:r>
              <a:rPr lang="en-US" dirty="0"/>
              <a:t>Click to edit Master title style</a:t>
            </a:r>
          </a:p>
        </p:txBody>
      </p:sp>
    </p:spTree>
    <p:extLst>
      <p:ext uri="{BB962C8B-B14F-4D97-AF65-F5344CB8AC3E}">
        <p14:creationId xmlns:p14="http://schemas.microsoft.com/office/powerpoint/2010/main" val="3509763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743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522818"/>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22818"/>
            <a:ext cx="6815667" cy="55477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684867"/>
            <a:ext cx="4011084" cy="43857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40627150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2.png"/><Relationship Id="rId5" Type="http://schemas.openxmlformats.org/officeDocument/2006/relationships/slideLayout" Target="../slideLayouts/slideLayout7.xml"/><Relationship Id="rId10" Type="http://schemas.openxmlformats.org/officeDocument/2006/relationships/theme" Target="../theme/theme3.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8BACAC6D-BD82-4571-9E34-C1EFF11A946D}" type="slidenum">
              <a:rPr lang="en-US" smtClean="0"/>
              <a:pPr/>
              <a:t>‹#›</a:t>
            </a:fld>
            <a:endParaRPr lang="en-US" dirty="0"/>
          </a:p>
        </p:txBody>
      </p:sp>
      <p:sp>
        <p:nvSpPr>
          <p:cNvPr id="7" name="Rectangle 6"/>
          <p:cNvSpPr/>
          <p:nvPr userDrawn="1"/>
        </p:nvSpPr>
        <p:spPr>
          <a:xfrm>
            <a:off x="0" y="4953000"/>
            <a:ext cx="12192000" cy="19812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p:cNvSpPr/>
          <p:nvPr userDrawn="1"/>
        </p:nvSpPr>
        <p:spPr>
          <a:xfrm>
            <a:off x="0" y="4953000"/>
            <a:ext cx="12192000" cy="101600"/>
          </a:xfrm>
          <a:prstGeom prst="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1" name="Picture 10" descr="NYSERDA 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381000"/>
            <a:ext cx="4540720" cy="1097280"/>
          </a:xfrm>
          <a:prstGeom prst="rect">
            <a:avLst/>
          </a:prstGeom>
        </p:spPr>
      </p:pic>
    </p:spTree>
    <p:extLst>
      <p:ext uri="{BB962C8B-B14F-4D97-AF65-F5344CB8AC3E}">
        <p14:creationId xmlns:p14="http://schemas.microsoft.com/office/powerpoint/2010/main" val="572345663"/>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2108200"/>
            <a:ext cx="7112000" cy="36576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ectangle 10"/>
          <p:cNvSpPr/>
          <p:nvPr userDrawn="1"/>
        </p:nvSpPr>
        <p:spPr>
          <a:xfrm>
            <a:off x="0" y="2053938"/>
            <a:ext cx="7112000" cy="108525"/>
          </a:xfrm>
          <a:prstGeom prst="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Slide Number Placeholder 3"/>
          <p:cNvSpPr txBox="1">
            <a:spLocks/>
          </p:cNvSpPr>
          <p:nvPr userDrawn="1"/>
        </p:nvSpPr>
        <p:spPr>
          <a:xfrm>
            <a:off x="11074400" y="117474"/>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DF52EC2-2C0B-4C03-9888-0B25156ED88D}" type="slidenum">
              <a:rPr lang="en-US" sz="1600" smtClean="0">
                <a:solidFill>
                  <a:srgbClr val="002D73"/>
                </a:solidFill>
              </a:rPr>
              <a:pPr algn="r"/>
              <a:t>‹#›</a:t>
            </a:fld>
            <a:endParaRPr lang="en-US" sz="1600" dirty="0">
              <a:solidFill>
                <a:srgbClr val="002D73"/>
              </a:solidFill>
            </a:endParaRPr>
          </a:p>
        </p:txBody>
      </p:sp>
      <p:pic>
        <p:nvPicPr>
          <p:cNvPr id="8" name="Picture 7" descr="NYSERDA 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5200" y="6070600"/>
            <a:ext cx="2018112" cy="487680"/>
          </a:xfrm>
          <a:prstGeom prst="rect">
            <a:avLst/>
          </a:prstGeom>
        </p:spPr>
      </p:pic>
    </p:spTree>
    <p:extLst>
      <p:ext uri="{BB962C8B-B14F-4D97-AF65-F5344CB8AC3E}">
        <p14:creationId xmlns:p14="http://schemas.microsoft.com/office/powerpoint/2010/main" val="997424412"/>
      </p:ext>
    </p:extLst>
  </p:cSld>
  <p:clrMap bg1="lt1" tx1="dk1" bg2="lt2" tx2="dk2" accent1="accent1" accent2="accent2" accent3="accent3" accent4="accent4" accent5="accent5" accent6="accent6" hlink="hlink" folHlink="folHlink"/>
  <p:sldLayoutIdLst>
    <p:sldLayoutId id="2147483667" r:id="rId1"/>
  </p:sldLayoutIdLst>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524933"/>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849967"/>
            <a:ext cx="10972800" cy="422063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83126"/>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Slide Number Placeholder 3"/>
          <p:cNvSpPr txBox="1">
            <a:spLocks/>
          </p:cNvSpPr>
          <p:nvPr userDrawn="1"/>
        </p:nvSpPr>
        <p:spPr>
          <a:xfrm>
            <a:off x="11074400" y="117474"/>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DF52EC2-2C0B-4C03-9888-0B25156ED88D}" type="slidenum">
              <a:rPr lang="en-US" sz="1600" smtClean="0"/>
              <a:pPr algn="r"/>
              <a:t>‹#›</a:t>
            </a:fld>
            <a:endParaRPr lang="en-US" sz="1600" dirty="0"/>
          </a:p>
        </p:txBody>
      </p:sp>
      <p:sp>
        <p:nvSpPr>
          <p:cNvPr id="10" name="Rectangle 9"/>
          <p:cNvSpPr/>
          <p:nvPr userDrawn="1"/>
        </p:nvSpPr>
        <p:spPr>
          <a:xfrm>
            <a:off x="0" y="-25400"/>
            <a:ext cx="12192000" cy="108525"/>
          </a:xfrm>
          <a:prstGeom prst="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3" name="Picture 12" descr="NYSERDA Logo.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855200" y="6070600"/>
            <a:ext cx="2018112" cy="487680"/>
          </a:xfrm>
          <a:prstGeom prst="rect">
            <a:avLst/>
          </a:prstGeom>
        </p:spPr>
      </p:pic>
    </p:spTree>
    <p:extLst>
      <p:ext uri="{BB962C8B-B14F-4D97-AF65-F5344CB8AC3E}">
        <p14:creationId xmlns:p14="http://schemas.microsoft.com/office/powerpoint/2010/main" val="6655189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sldNum="0" hdr="0" ftr="0"/>
  <p:txStyles>
    <p:titleStyle>
      <a:lvl1pPr algn="l" defTabSz="1219170" rtl="0" eaLnBrk="1" latinLnBrk="0" hangingPunct="1">
        <a:spcBef>
          <a:spcPct val="0"/>
        </a:spcBef>
        <a:buNone/>
        <a:defRPr sz="4267" b="1"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8BACAC6D-BD82-4571-9E34-C1EFF11A946D}" type="slidenum">
              <a:rPr lang="en-US" smtClean="0"/>
              <a:pPr/>
              <a:t>‹#›</a:t>
            </a:fld>
            <a:endParaRPr lang="en-US" dirty="0"/>
          </a:p>
        </p:txBody>
      </p:sp>
      <p:sp>
        <p:nvSpPr>
          <p:cNvPr id="7" name="Rectangle 6"/>
          <p:cNvSpPr/>
          <p:nvPr userDrawn="1"/>
        </p:nvSpPr>
        <p:spPr>
          <a:xfrm>
            <a:off x="0" y="4953000"/>
            <a:ext cx="12192000" cy="19812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p:cNvSpPr/>
          <p:nvPr userDrawn="1"/>
        </p:nvSpPr>
        <p:spPr>
          <a:xfrm>
            <a:off x="0" y="4953000"/>
            <a:ext cx="12192000" cy="101600"/>
          </a:xfrm>
          <a:prstGeom prst="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1" name="Picture 10" descr="NYSERDA 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381000"/>
            <a:ext cx="4540720" cy="1097280"/>
          </a:xfrm>
          <a:prstGeom prst="rect">
            <a:avLst/>
          </a:prstGeom>
        </p:spPr>
      </p:pic>
    </p:spTree>
    <p:extLst>
      <p:ext uri="{BB962C8B-B14F-4D97-AF65-F5344CB8AC3E}">
        <p14:creationId xmlns:p14="http://schemas.microsoft.com/office/powerpoint/2010/main" val="3297391406"/>
      </p:ext>
    </p:extLst>
  </p:cSld>
  <p:clrMap bg1="lt1" tx1="dk1" bg2="lt2" tx2="dk2" accent1="accent1" accent2="accent2" accent3="accent3" accent4="accent4" accent5="accent5" accent6="accent6" hlink="hlink" folHlink="folHlink"/>
  <p:sldLayoutIdLst>
    <p:sldLayoutId id="2147483683" r:id="rId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2108200"/>
            <a:ext cx="7112000" cy="36576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ectangle 10"/>
          <p:cNvSpPr/>
          <p:nvPr userDrawn="1"/>
        </p:nvSpPr>
        <p:spPr>
          <a:xfrm>
            <a:off x="0" y="2053938"/>
            <a:ext cx="7112000" cy="108525"/>
          </a:xfrm>
          <a:prstGeom prst="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8" name="Picture 7" descr="NYSERDA 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5200" y="6070600"/>
            <a:ext cx="2018112" cy="487680"/>
          </a:xfrm>
          <a:prstGeom prst="rect">
            <a:avLst/>
          </a:prstGeom>
        </p:spPr>
      </p:pic>
    </p:spTree>
    <p:extLst>
      <p:ext uri="{BB962C8B-B14F-4D97-AF65-F5344CB8AC3E}">
        <p14:creationId xmlns:p14="http://schemas.microsoft.com/office/powerpoint/2010/main" val="434344239"/>
      </p:ext>
    </p:extLst>
  </p:cSld>
  <p:clrMap bg1="lt1" tx1="dk1" bg2="lt2" tx2="dk2" accent1="accent1" accent2="accent2" accent3="accent3" accent4="accent4" accent5="accent5" accent6="accent6" hlink="hlink" folHlink="folHlink"/>
  <p:sldLayoutIdLst>
    <p:sldLayoutId id="2147483687" r:id="rId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hyperlink" Target="https://www.boem.gov/NY-Bigh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346019" cy="6960951"/>
          </a:xfrm>
          <a:prstGeom prst="rect">
            <a:avLst/>
          </a:prstGeom>
          <a:gradFill flip="none" rotWithShape="1">
            <a:gsLst>
              <a:gs pos="0">
                <a:schemeClr val="bg1">
                  <a:lumMod val="85000"/>
                </a:schemeClr>
              </a:gs>
              <a:gs pos="100000">
                <a:srgbClr val="594F6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599" y="11511"/>
            <a:ext cx="11439408" cy="6949440"/>
          </a:xfrm>
          <a:prstGeom prst="rect">
            <a:avLst/>
          </a:prstGeom>
        </p:spPr>
      </p:pic>
      <p:sp>
        <p:nvSpPr>
          <p:cNvPr id="13" name="TextBox 12"/>
          <p:cNvSpPr txBox="1"/>
          <p:nvPr/>
        </p:nvSpPr>
        <p:spPr>
          <a:xfrm>
            <a:off x="808844" y="2328158"/>
            <a:ext cx="11237381" cy="689997"/>
          </a:xfrm>
          <a:prstGeom prst="rect">
            <a:avLst/>
          </a:prstGeom>
          <a:noFill/>
          <a:ln>
            <a:noFill/>
          </a:ln>
        </p:spPr>
        <p:txBody>
          <a:bodyPr wrap="square" rtlCol="0">
            <a:spAutoFit/>
          </a:bodyPr>
          <a:lstStyle/>
          <a:p>
            <a:pPr defTabSz="1219170">
              <a:lnSpc>
                <a:spcPts val="5000"/>
              </a:lnSpc>
            </a:pPr>
            <a:r>
              <a:rPr lang="en-US" sz="4000" b="1" dirty="0">
                <a:solidFill>
                  <a:srgbClr val="002D72"/>
                </a:solidFill>
                <a:latin typeface="Arial" panose="020B0604020202020204" pitchFamily="34" charset="0"/>
                <a:cs typeface="Arial" panose="020B0604020202020204" pitchFamily="34" charset="0"/>
              </a:rPr>
              <a:t>New York State Offshore Wind Master Plan</a:t>
            </a:r>
          </a:p>
        </p:txBody>
      </p:sp>
      <p:pic>
        <p:nvPicPr>
          <p:cNvPr id="15" name="Picture 14" descr="NYSERDA Logo.png">
            <a:extLst>
              <a:ext uri="{FF2B5EF4-FFF2-40B4-BE49-F238E27FC236}">
                <a16:creationId xmlns:a16="http://schemas.microsoft.com/office/drawing/2014/main" id="{449EFB87-2C2C-4AD9-BB19-F8C9D3763E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599" y="387350"/>
            <a:ext cx="4341799" cy="1049210"/>
          </a:xfrm>
          <a:prstGeom prst="rect">
            <a:avLst/>
          </a:prstGeom>
        </p:spPr>
      </p:pic>
      <p:sp>
        <p:nvSpPr>
          <p:cNvPr id="12" name="Rectangle 11">
            <a:extLst>
              <a:ext uri="{FF2B5EF4-FFF2-40B4-BE49-F238E27FC236}">
                <a16:creationId xmlns:a16="http://schemas.microsoft.com/office/drawing/2014/main" id="{22693330-17F8-44C2-96F3-9EE06EB95E61}"/>
              </a:ext>
            </a:extLst>
          </p:cNvPr>
          <p:cNvSpPr/>
          <p:nvPr/>
        </p:nvSpPr>
        <p:spPr>
          <a:xfrm>
            <a:off x="808845" y="5816377"/>
            <a:ext cx="3520441" cy="455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7C17EC3-0FBB-425F-BA79-06AE07653558}"/>
              </a:ext>
            </a:extLst>
          </p:cNvPr>
          <p:cNvSpPr/>
          <p:nvPr/>
        </p:nvSpPr>
        <p:spPr>
          <a:xfrm>
            <a:off x="736599" y="4559663"/>
            <a:ext cx="10581398" cy="859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latin typeface="Arial" panose="020B0604020202020204" pitchFamily="34" charset="0"/>
                <a:cs typeface="Arial" panose="020B0604020202020204" pitchFamily="34" charset="0"/>
              </a:rPr>
              <a:t>Energy Policy Roundtable </a:t>
            </a:r>
          </a:p>
          <a:p>
            <a:r>
              <a:rPr lang="en-US" sz="3600" b="1" dirty="0">
                <a:latin typeface="Arial" panose="020B0604020202020204" pitchFamily="34" charset="0"/>
                <a:cs typeface="Arial" panose="020B0604020202020204" pitchFamily="34" charset="0"/>
              </a:rPr>
              <a:t>in the PJM Footprint</a:t>
            </a:r>
          </a:p>
          <a:p>
            <a:r>
              <a:rPr lang="en-US" sz="2800" b="1" dirty="0">
                <a:latin typeface="Arial" panose="020B0604020202020204" pitchFamily="34" charset="0"/>
                <a:cs typeface="Arial" panose="020B0604020202020204" pitchFamily="34" charset="0"/>
              </a:rPr>
              <a:t>May 23, 2018</a:t>
            </a:r>
          </a:p>
          <a:p>
            <a:r>
              <a:rPr lang="en-US" sz="2800" b="1" dirty="0">
                <a:latin typeface="Arial" panose="020B0604020202020204" pitchFamily="34" charset="0"/>
                <a:cs typeface="Arial" panose="020B0604020202020204" pitchFamily="34" charset="0"/>
              </a:rPr>
              <a:t>Peter Olmsted, Assistant Secretary for Energy, Office of Governor Andrew. M. Cuomo</a:t>
            </a:r>
          </a:p>
        </p:txBody>
      </p:sp>
    </p:spTree>
    <p:extLst>
      <p:ext uri="{BB962C8B-B14F-4D97-AF65-F5344CB8AC3E}">
        <p14:creationId xmlns:p14="http://schemas.microsoft.com/office/powerpoint/2010/main" val="997507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F2F93D-5B12-4101-A29F-14BF8516D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19" y="1208510"/>
            <a:ext cx="5173335" cy="5173335"/>
          </a:xfrm>
          <a:prstGeom prst="rect">
            <a:avLst/>
          </a:prstGeom>
        </p:spPr>
      </p:pic>
      <p:sp>
        <p:nvSpPr>
          <p:cNvPr id="5" name="TextBox 4">
            <a:extLst>
              <a:ext uri="{FF2B5EF4-FFF2-40B4-BE49-F238E27FC236}">
                <a16:creationId xmlns:a16="http://schemas.microsoft.com/office/drawing/2014/main" id="{0A33221C-6819-4849-A2E8-9569E27E7626}"/>
              </a:ext>
            </a:extLst>
          </p:cNvPr>
          <p:cNvSpPr txBox="1"/>
          <p:nvPr/>
        </p:nvSpPr>
        <p:spPr>
          <a:xfrm>
            <a:off x="261619" y="562179"/>
            <a:ext cx="5186035" cy="646331"/>
          </a:xfrm>
          <a:prstGeom prst="rect">
            <a:avLst/>
          </a:prstGeom>
          <a:noFill/>
        </p:spPr>
        <p:txBody>
          <a:bodyPr wrap="none" rtlCol="0">
            <a:spAutoFit/>
          </a:bodyPr>
          <a:lstStyle/>
          <a:p>
            <a:r>
              <a:rPr lang="en-US" sz="3600" b="1" dirty="0">
                <a:solidFill>
                  <a:srgbClr val="002D72"/>
                </a:solidFill>
                <a:latin typeface="Arial" panose="020B0604020202020204" pitchFamily="34" charset="0"/>
                <a:cs typeface="Arial" panose="020B0604020202020204" pitchFamily="34" charset="0"/>
              </a:rPr>
              <a:t>Area for Consideration</a:t>
            </a:r>
          </a:p>
        </p:txBody>
      </p:sp>
      <p:sp>
        <p:nvSpPr>
          <p:cNvPr id="2" name="Rectangle 1">
            <a:extLst>
              <a:ext uri="{FF2B5EF4-FFF2-40B4-BE49-F238E27FC236}">
                <a16:creationId xmlns:a16="http://schemas.microsoft.com/office/drawing/2014/main" id="{447F52F3-BCCB-49B1-9EBB-571666A57F2F}"/>
              </a:ext>
            </a:extLst>
          </p:cNvPr>
          <p:cNvSpPr/>
          <p:nvPr/>
        </p:nvSpPr>
        <p:spPr>
          <a:xfrm>
            <a:off x="5735369" y="1208510"/>
            <a:ext cx="6022824" cy="3185487"/>
          </a:xfrm>
          <a:prstGeom prst="rect">
            <a:avLst/>
          </a:prstGeom>
        </p:spPr>
        <p:txBody>
          <a:bodyPr wrap="square">
            <a:spAutoFit/>
          </a:bodyPr>
          <a:lstStyle/>
          <a:p>
            <a:r>
              <a:rPr lang="en-US" sz="2800" b="1" dirty="0">
                <a:solidFill>
                  <a:srgbClr val="31859C"/>
                </a:solidFill>
                <a:latin typeface="Arial" panose="020B0604020202020204" pitchFamily="34" charset="0"/>
                <a:cs typeface="Arial" panose="020B0604020202020204" pitchFamily="34" charset="0"/>
              </a:rPr>
              <a:t>October 2017</a:t>
            </a:r>
            <a:endParaRPr lang="en-US" sz="2400" dirty="0">
              <a:solidFill>
                <a:srgbClr val="000A24"/>
              </a:solidFill>
              <a:latin typeface="Arial" panose="020B0604020202020204" pitchFamily="34" charset="0"/>
              <a:cs typeface="Arial" panose="020B0604020202020204" pitchFamily="34" charset="0"/>
            </a:endParaRPr>
          </a:p>
          <a:p>
            <a:pPr>
              <a:spcBef>
                <a:spcPts val="600"/>
              </a:spcBef>
            </a:pPr>
            <a:r>
              <a:rPr lang="en-US" sz="2400" dirty="0">
                <a:solidFill>
                  <a:srgbClr val="000A24"/>
                </a:solidFill>
                <a:latin typeface="Arial" panose="020B0604020202020204" pitchFamily="34" charset="0"/>
                <a:cs typeface="Arial" panose="020B0604020202020204" pitchFamily="34" charset="0"/>
              </a:rPr>
              <a:t>New York State identified an Area for Consideration and requested that the federal Bureau of Ocean Energy Management identify and lease at least four new Wind Energy Areas within the area, each capable of supporting at least 800 MW of offshore wind.</a:t>
            </a:r>
          </a:p>
        </p:txBody>
      </p:sp>
    </p:spTree>
    <p:extLst>
      <p:ext uri="{BB962C8B-B14F-4D97-AF65-F5344CB8AC3E}">
        <p14:creationId xmlns:p14="http://schemas.microsoft.com/office/powerpoint/2010/main" val="1856948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79BA88-8022-454C-B4F5-61E888C7106F}"/>
              </a:ext>
            </a:extLst>
          </p:cNvPr>
          <p:cNvPicPr>
            <a:picLocks noChangeAspect="1"/>
          </p:cNvPicPr>
          <p:nvPr/>
        </p:nvPicPr>
        <p:blipFill>
          <a:blip r:embed="rId3"/>
          <a:stretch>
            <a:fillRect/>
          </a:stretch>
        </p:blipFill>
        <p:spPr>
          <a:xfrm>
            <a:off x="529644" y="995423"/>
            <a:ext cx="7586865" cy="5862577"/>
          </a:xfrm>
          <a:prstGeom prst="rect">
            <a:avLst/>
          </a:prstGeom>
        </p:spPr>
      </p:pic>
      <p:sp>
        <p:nvSpPr>
          <p:cNvPr id="4" name="TextBox 3">
            <a:extLst>
              <a:ext uri="{FF2B5EF4-FFF2-40B4-BE49-F238E27FC236}">
                <a16:creationId xmlns:a16="http://schemas.microsoft.com/office/drawing/2014/main" id="{8F50AA4C-F3AD-4E01-8D84-1DD240296C63}"/>
              </a:ext>
            </a:extLst>
          </p:cNvPr>
          <p:cNvSpPr txBox="1"/>
          <p:nvPr/>
        </p:nvSpPr>
        <p:spPr>
          <a:xfrm>
            <a:off x="8116508" y="1298448"/>
            <a:ext cx="4075491" cy="304698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Comments on the New York Bight Call Areas can be provided to BOEM online at: </a:t>
            </a:r>
            <a:r>
              <a:rPr lang="en-US" sz="2400" dirty="0">
                <a:latin typeface="Arial" panose="020B0604020202020204" pitchFamily="34" charset="0"/>
                <a:cs typeface="Arial" panose="020B0604020202020204" pitchFamily="34" charset="0"/>
                <a:hlinkClick r:id="rId4"/>
              </a:rPr>
              <a:t>https://www.boem.gov/NY-Bight/</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b="1" dirty="0">
                <a:solidFill>
                  <a:srgbClr val="002D72"/>
                </a:solidFill>
                <a:latin typeface="Arial" panose="020B0604020202020204" pitchFamily="34" charset="0"/>
                <a:cs typeface="Arial" panose="020B0604020202020204" pitchFamily="34" charset="0"/>
              </a:rPr>
              <a:t>Comments are due July 30</a:t>
            </a:r>
            <a:r>
              <a:rPr lang="en-US" sz="2400" b="1" baseline="30000" dirty="0">
                <a:solidFill>
                  <a:srgbClr val="002D72"/>
                </a:solidFill>
                <a:latin typeface="Arial" panose="020B0604020202020204" pitchFamily="34" charset="0"/>
                <a:cs typeface="Arial" panose="020B0604020202020204" pitchFamily="34" charset="0"/>
              </a:rPr>
              <a:t>th</a:t>
            </a:r>
            <a:endParaRPr lang="en-US" sz="2400" b="1" dirty="0">
              <a:solidFill>
                <a:srgbClr val="002D7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7E90C02-5F50-4612-94F1-E942892322A0}"/>
              </a:ext>
            </a:extLst>
          </p:cNvPr>
          <p:cNvSpPr txBox="1"/>
          <p:nvPr/>
        </p:nvSpPr>
        <p:spPr>
          <a:xfrm>
            <a:off x="261619" y="562179"/>
            <a:ext cx="1108502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D72"/>
                </a:solidFill>
                <a:effectLst/>
                <a:uLnTx/>
                <a:uFillTx/>
                <a:latin typeface="Arial" panose="020B0604020202020204" pitchFamily="34" charset="0"/>
                <a:ea typeface="+mn-ea"/>
                <a:cs typeface="Arial" panose="020B0604020202020204" pitchFamily="34" charset="0"/>
              </a:rPr>
              <a:t>BOEM Call Areas and NY’s Area for Consideration</a:t>
            </a:r>
          </a:p>
        </p:txBody>
      </p:sp>
    </p:spTree>
    <p:extLst>
      <p:ext uri="{BB962C8B-B14F-4D97-AF65-F5344CB8AC3E}">
        <p14:creationId xmlns:p14="http://schemas.microsoft.com/office/powerpoint/2010/main" val="2658941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1612FD-26E0-4CAF-A266-47BE9A334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32290" y="5487720"/>
            <a:ext cx="2877508" cy="695360"/>
          </a:xfrm>
          <a:prstGeom prst="rect">
            <a:avLst/>
          </a:prstGeom>
        </p:spPr>
      </p:pic>
      <p:pic>
        <p:nvPicPr>
          <p:cNvPr id="6" name="Picture 5">
            <a:extLst>
              <a:ext uri="{FF2B5EF4-FFF2-40B4-BE49-F238E27FC236}">
                <a16:creationId xmlns:a16="http://schemas.microsoft.com/office/drawing/2014/main" id="{ECF51BFC-2989-483B-9C7C-8E6F26E6FF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700"/>
            <a:ext cx="12192000" cy="6858000"/>
          </a:xfrm>
          <a:prstGeom prst="rect">
            <a:avLst/>
          </a:prstGeom>
        </p:spPr>
      </p:pic>
      <p:pic>
        <p:nvPicPr>
          <p:cNvPr id="4" name="Picture 3">
            <a:extLst>
              <a:ext uri="{FF2B5EF4-FFF2-40B4-BE49-F238E27FC236}">
                <a16:creationId xmlns:a16="http://schemas.microsoft.com/office/drawing/2014/main" id="{A18C0F42-4ED5-44C8-91E4-ABAFFC9976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46690" y="6058900"/>
            <a:ext cx="2150035" cy="519564"/>
          </a:xfrm>
          <a:prstGeom prst="rect">
            <a:avLst/>
          </a:prstGeom>
        </p:spPr>
      </p:pic>
    </p:spTree>
    <p:extLst>
      <p:ext uri="{BB962C8B-B14F-4D97-AF65-F5344CB8AC3E}">
        <p14:creationId xmlns:p14="http://schemas.microsoft.com/office/powerpoint/2010/main" val="1391596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D8A469-4765-40F1-9523-46AE4E4E09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45300"/>
          </a:xfrm>
          <a:prstGeom prst="rect">
            <a:avLst/>
          </a:prstGeom>
        </p:spPr>
      </p:pic>
      <p:pic>
        <p:nvPicPr>
          <p:cNvPr id="4" name="Picture 3">
            <a:extLst>
              <a:ext uri="{FF2B5EF4-FFF2-40B4-BE49-F238E27FC236}">
                <a16:creationId xmlns:a16="http://schemas.microsoft.com/office/drawing/2014/main" id="{5705F7C2-6359-4650-93D4-992FA8ABDC5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46690" y="6058900"/>
            <a:ext cx="2150035" cy="519564"/>
          </a:xfrm>
          <a:prstGeom prst="rect">
            <a:avLst/>
          </a:prstGeom>
        </p:spPr>
      </p:pic>
    </p:spTree>
    <p:extLst>
      <p:ext uri="{BB962C8B-B14F-4D97-AF65-F5344CB8AC3E}">
        <p14:creationId xmlns:p14="http://schemas.microsoft.com/office/powerpoint/2010/main" val="2526813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28D2-602D-4566-B0E8-52AB142702B7}"/>
              </a:ext>
            </a:extLst>
          </p:cNvPr>
          <p:cNvSpPr>
            <a:spLocks noGrp="1"/>
          </p:cNvSpPr>
          <p:nvPr>
            <p:ph type="title"/>
          </p:nvPr>
        </p:nvSpPr>
        <p:spPr>
          <a:xfrm>
            <a:off x="291548" y="499532"/>
            <a:ext cx="12039600" cy="872067"/>
          </a:xfrm>
        </p:spPr>
        <p:txBody>
          <a:bodyPr/>
          <a:lstStyle/>
          <a:p>
            <a:r>
              <a:rPr lang="en-US" sz="3600" dirty="0">
                <a:solidFill>
                  <a:srgbClr val="002D72"/>
                </a:solidFill>
              </a:rPr>
              <a:t>Offshore Wind Policy Options Paper</a:t>
            </a:r>
          </a:p>
        </p:txBody>
      </p:sp>
      <p:pic>
        <p:nvPicPr>
          <p:cNvPr id="6" name="Picture 5">
            <a:extLst>
              <a:ext uri="{FF2B5EF4-FFF2-40B4-BE49-F238E27FC236}">
                <a16:creationId xmlns:a16="http://schemas.microsoft.com/office/drawing/2014/main" id="{5E61D863-7331-46B8-A250-B752ECEDB13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00094" y="1769165"/>
            <a:ext cx="2857514" cy="3924793"/>
          </a:xfrm>
          <a:prstGeom prst="rect">
            <a:avLst/>
          </a:prstGeom>
        </p:spPr>
      </p:pic>
      <p:sp>
        <p:nvSpPr>
          <p:cNvPr id="7" name="Content Placeholder 2">
            <a:extLst>
              <a:ext uri="{FF2B5EF4-FFF2-40B4-BE49-F238E27FC236}">
                <a16:creationId xmlns:a16="http://schemas.microsoft.com/office/drawing/2014/main" id="{C69C4CB9-0BA6-437E-9C26-741D31B9D6EE}"/>
              </a:ext>
            </a:extLst>
          </p:cNvPr>
          <p:cNvSpPr>
            <a:spLocks noGrp="1"/>
          </p:cNvSpPr>
          <p:nvPr>
            <p:ph idx="1"/>
          </p:nvPr>
        </p:nvSpPr>
        <p:spPr>
          <a:xfrm>
            <a:off x="152399" y="1371599"/>
            <a:ext cx="8947695" cy="6400800"/>
          </a:xfrm>
        </p:spPr>
        <p:txBody>
          <a:bodyPr/>
          <a:lstStyle/>
          <a:p>
            <a:pPr marL="274320" indent="-274320"/>
            <a:r>
              <a:rPr lang="en-US" sz="2800" dirty="0"/>
              <a:t>NYSERDA filed an Offshore Wind Policy Options Paper with the New York Public Service Commission (PSC) with options on a wide range of policy issues to successfully deliver the first phase (at least 800 MW) of offshore wind energy to New York.</a:t>
            </a:r>
          </a:p>
          <a:p>
            <a:pPr marL="274320" indent="-274320">
              <a:spcBef>
                <a:spcPts val="600"/>
              </a:spcBef>
            </a:pPr>
            <a:r>
              <a:rPr lang="en-US" sz="2800" dirty="0"/>
              <a:t>Components include:</a:t>
            </a:r>
          </a:p>
          <a:p>
            <a:pPr marL="640080" lvl="1" indent="-182880">
              <a:spcBef>
                <a:spcPts val="600"/>
              </a:spcBef>
              <a:buFont typeface="Arial" panose="020B0604020202020204" pitchFamily="34" charset="0"/>
              <a:buChar char="-"/>
            </a:pPr>
            <a:r>
              <a:rPr lang="en-US" sz="2600" dirty="0"/>
              <a:t>Procurement and Contracting</a:t>
            </a:r>
          </a:p>
          <a:p>
            <a:pPr marL="640080" lvl="1" indent="-182880">
              <a:spcBef>
                <a:spcPts val="600"/>
              </a:spcBef>
              <a:buFont typeface="Arial" panose="020B0604020202020204" pitchFamily="34" charset="0"/>
              <a:buChar char="-"/>
            </a:pPr>
            <a:r>
              <a:rPr lang="en-US" sz="2600" dirty="0"/>
              <a:t>Funding through Load Serving Entity Obligations</a:t>
            </a:r>
          </a:p>
          <a:p>
            <a:pPr marL="640080" lvl="1" indent="-182880">
              <a:spcBef>
                <a:spcPts val="600"/>
              </a:spcBef>
              <a:buFont typeface="Arial" panose="020B0604020202020204" pitchFamily="34" charset="0"/>
              <a:buChar char="-"/>
            </a:pPr>
            <a:r>
              <a:rPr lang="en-US" sz="2600" dirty="0"/>
              <a:t>Transmission and Interconnection</a:t>
            </a:r>
          </a:p>
          <a:p>
            <a:pPr marL="640080" lvl="1" indent="-182880">
              <a:spcBef>
                <a:spcPts val="600"/>
              </a:spcBef>
              <a:buFont typeface="Arial" panose="020B0604020202020204" pitchFamily="34" charset="0"/>
              <a:buChar char="-"/>
            </a:pPr>
            <a:r>
              <a:rPr lang="en-US" sz="2600" dirty="0"/>
              <a:t>Cost and Benefits Analysis</a:t>
            </a:r>
          </a:p>
          <a:p>
            <a:endParaRPr lang="en-US" sz="2533" dirty="0"/>
          </a:p>
        </p:txBody>
      </p:sp>
    </p:spTree>
    <p:extLst>
      <p:ext uri="{BB962C8B-B14F-4D97-AF65-F5344CB8AC3E}">
        <p14:creationId xmlns:p14="http://schemas.microsoft.com/office/powerpoint/2010/main" val="661011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8FB96-31CE-9844-8710-535EFFF94814}"/>
              </a:ext>
            </a:extLst>
          </p:cNvPr>
          <p:cNvSpPr>
            <a:spLocks noGrp="1"/>
          </p:cNvSpPr>
          <p:nvPr>
            <p:ph type="title"/>
          </p:nvPr>
        </p:nvSpPr>
        <p:spPr>
          <a:xfrm>
            <a:off x="609600" y="626534"/>
            <a:ext cx="10972800" cy="872067"/>
          </a:xfrm>
        </p:spPr>
        <p:txBody>
          <a:bodyPr/>
          <a:lstStyle/>
          <a:p>
            <a:r>
              <a:rPr lang="en-US" sz="3600" dirty="0">
                <a:solidFill>
                  <a:srgbClr val="002D72"/>
                </a:solidFill>
              </a:rPr>
              <a:t>Offshore Wind Policy Options Paper (cont’d)</a:t>
            </a:r>
            <a:endParaRPr lang="en-US" sz="3600" dirty="0"/>
          </a:p>
        </p:txBody>
      </p:sp>
      <p:sp>
        <p:nvSpPr>
          <p:cNvPr id="3" name="Content Placeholder 2">
            <a:extLst>
              <a:ext uri="{FF2B5EF4-FFF2-40B4-BE49-F238E27FC236}">
                <a16:creationId xmlns:a16="http://schemas.microsoft.com/office/drawing/2014/main" id="{1A6EC048-5CA2-A143-8554-B7E33342E812}"/>
              </a:ext>
            </a:extLst>
          </p:cNvPr>
          <p:cNvSpPr>
            <a:spLocks noGrp="1"/>
          </p:cNvSpPr>
          <p:nvPr>
            <p:ph idx="1"/>
          </p:nvPr>
        </p:nvSpPr>
        <p:spPr>
          <a:xfrm>
            <a:off x="609600" y="1757018"/>
            <a:ext cx="10972800" cy="4572000"/>
          </a:xfrm>
        </p:spPr>
        <p:txBody>
          <a:bodyPr/>
          <a:lstStyle/>
          <a:p>
            <a:pPr marL="274320" indent="-274320">
              <a:spcBef>
                <a:spcPts val="600"/>
              </a:spcBef>
              <a:spcAft>
                <a:spcPts val="600"/>
              </a:spcAft>
            </a:pPr>
            <a:r>
              <a:rPr lang="en-US" sz="3200" dirty="0"/>
              <a:t>The PSC will issue an Order selecting solutions to these policy issues. The public comment period on NYSERDA’s options ends </a:t>
            </a:r>
            <a:r>
              <a:rPr lang="en-US" sz="3200" b="1" dirty="0">
                <a:solidFill>
                  <a:srgbClr val="002D72"/>
                </a:solidFill>
              </a:rPr>
              <a:t>June 4</a:t>
            </a:r>
            <a:r>
              <a:rPr lang="en-US" sz="3200" dirty="0"/>
              <a:t>. </a:t>
            </a:r>
          </a:p>
          <a:p>
            <a:pPr marL="274320" indent="-274320">
              <a:spcBef>
                <a:spcPts val="600"/>
              </a:spcBef>
            </a:pPr>
            <a:r>
              <a:rPr lang="en-US" sz="3200" dirty="0"/>
              <a:t>The open comment period focuses on questions such as:</a:t>
            </a:r>
          </a:p>
          <a:p>
            <a:pPr marL="640080" lvl="2" indent="-182880" defTabSz="914400">
              <a:spcBef>
                <a:spcPts val="600"/>
              </a:spcBef>
              <a:buFont typeface="Arial" panose="020B0604020202020204" pitchFamily="34" charset="0"/>
              <a:buChar char="-"/>
              <a:defRPr/>
            </a:pPr>
            <a:r>
              <a:rPr lang="en-US" sz="2800" dirty="0"/>
              <a:t>Who should buy the power? </a:t>
            </a:r>
          </a:p>
          <a:p>
            <a:pPr marL="640080" lvl="2" indent="-182880" defTabSz="914400">
              <a:spcBef>
                <a:spcPts val="600"/>
              </a:spcBef>
              <a:buFont typeface="Arial" panose="020B0604020202020204" pitchFamily="34" charset="0"/>
              <a:buChar char="-"/>
              <a:defRPr/>
            </a:pPr>
            <a:r>
              <a:rPr lang="en-US" sz="2800" dirty="0"/>
              <a:t>How should project risks be shared?</a:t>
            </a:r>
          </a:p>
          <a:p>
            <a:pPr marL="640080" lvl="2" indent="-182880" defTabSz="914400">
              <a:spcBef>
                <a:spcPts val="600"/>
              </a:spcBef>
              <a:buFont typeface="Arial" panose="020B0604020202020204" pitchFamily="34" charset="0"/>
              <a:buChar char="-"/>
              <a:defRPr/>
            </a:pPr>
            <a:r>
              <a:rPr lang="en-US" sz="2800" dirty="0"/>
              <a:t>How will the projects be evaluated? </a:t>
            </a:r>
          </a:p>
          <a:p>
            <a:pPr marL="640080" lvl="2" indent="-182880" defTabSz="914400">
              <a:spcBef>
                <a:spcPts val="600"/>
              </a:spcBef>
              <a:buFont typeface="Arial" panose="020B0604020202020204" pitchFamily="34" charset="0"/>
              <a:buChar char="-"/>
              <a:defRPr/>
            </a:pPr>
            <a:r>
              <a:rPr lang="en-US" sz="2800" dirty="0"/>
              <a:t>How are costs shared? </a:t>
            </a:r>
          </a:p>
          <a:p>
            <a:endParaRPr lang="en-US" dirty="0"/>
          </a:p>
        </p:txBody>
      </p:sp>
    </p:spTree>
    <p:extLst>
      <p:ext uri="{BB962C8B-B14F-4D97-AF65-F5344CB8AC3E}">
        <p14:creationId xmlns:p14="http://schemas.microsoft.com/office/powerpoint/2010/main" val="4111503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E807AB-4F0F-4F6C-B04F-8A1DC0DCB151}"/>
              </a:ext>
            </a:extLst>
          </p:cNvPr>
          <p:cNvSpPr txBox="1"/>
          <p:nvPr/>
        </p:nvSpPr>
        <p:spPr>
          <a:xfrm>
            <a:off x="382555" y="2733869"/>
            <a:ext cx="6335485" cy="2308324"/>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Ongoing Activities to Advance Offshore Wind</a:t>
            </a:r>
          </a:p>
        </p:txBody>
      </p:sp>
    </p:spTree>
    <p:extLst>
      <p:ext uri="{BB962C8B-B14F-4D97-AF65-F5344CB8AC3E}">
        <p14:creationId xmlns:p14="http://schemas.microsoft.com/office/powerpoint/2010/main" val="320433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28D2-602D-4566-B0E8-52AB142702B7}"/>
              </a:ext>
            </a:extLst>
          </p:cNvPr>
          <p:cNvSpPr>
            <a:spLocks noGrp="1"/>
          </p:cNvSpPr>
          <p:nvPr>
            <p:ph type="title"/>
          </p:nvPr>
        </p:nvSpPr>
        <p:spPr>
          <a:xfrm>
            <a:off x="152400" y="584975"/>
            <a:ext cx="12039600" cy="872067"/>
          </a:xfrm>
        </p:spPr>
        <p:txBody>
          <a:bodyPr/>
          <a:lstStyle/>
          <a:p>
            <a:r>
              <a:rPr lang="en-US" sz="3600" dirty="0">
                <a:solidFill>
                  <a:srgbClr val="002D72"/>
                </a:solidFill>
              </a:rPr>
              <a:t>Continued Public Engagement</a:t>
            </a:r>
          </a:p>
        </p:txBody>
      </p:sp>
      <p:sp>
        <p:nvSpPr>
          <p:cNvPr id="4" name="Content Placeholder 2">
            <a:extLst>
              <a:ext uri="{FF2B5EF4-FFF2-40B4-BE49-F238E27FC236}">
                <a16:creationId xmlns:a16="http://schemas.microsoft.com/office/drawing/2014/main" id="{00CE829B-2BF2-4B6A-9F6A-936D64926FC0}"/>
              </a:ext>
            </a:extLst>
          </p:cNvPr>
          <p:cNvSpPr>
            <a:spLocks noGrp="1"/>
          </p:cNvSpPr>
          <p:nvPr>
            <p:ph idx="1"/>
          </p:nvPr>
        </p:nvSpPr>
        <p:spPr>
          <a:xfrm>
            <a:off x="294861" y="1317894"/>
            <a:ext cx="10919791" cy="5987292"/>
          </a:xfrm>
        </p:spPr>
        <p:txBody>
          <a:bodyPr/>
          <a:lstStyle/>
          <a:p>
            <a:pPr marL="274320" lvl="0" indent="-274320"/>
            <a:r>
              <a:rPr lang="en-US" sz="2800" dirty="0"/>
              <a:t>Commercial and Recreational Fishing</a:t>
            </a:r>
          </a:p>
          <a:p>
            <a:pPr marL="274320" lvl="0" indent="-274320"/>
            <a:r>
              <a:rPr lang="en-US" sz="2800" dirty="0"/>
              <a:t>Consumer Advocates</a:t>
            </a:r>
          </a:p>
          <a:p>
            <a:pPr marL="274320" lvl="0" indent="-274320"/>
            <a:r>
              <a:rPr lang="en-US" sz="2800" dirty="0"/>
              <a:t>Elected Officials</a:t>
            </a:r>
          </a:p>
          <a:p>
            <a:pPr marL="274320" lvl="0" indent="-274320"/>
            <a:r>
              <a:rPr lang="en-US" sz="2800" dirty="0"/>
              <a:t>Indigenous Nations</a:t>
            </a:r>
          </a:p>
          <a:p>
            <a:pPr marL="274320" lvl="0" indent="-274320"/>
            <a:r>
              <a:rPr lang="en-US" sz="2800" dirty="0"/>
              <a:t>Labor and Business</a:t>
            </a:r>
          </a:p>
          <a:p>
            <a:pPr marL="274320" lvl="0" indent="-274320"/>
            <a:r>
              <a:rPr lang="en-US" sz="2800" dirty="0"/>
              <a:t>Long Island and New York City Communities</a:t>
            </a:r>
          </a:p>
          <a:p>
            <a:pPr marL="274320" lvl="0" indent="-274320"/>
            <a:r>
              <a:rPr lang="en-US" sz="2800" dirty="0"/>
              <a:t>Non-Governmental Organizations</a:t>
            </a:r>
          </a:p>
          <a:p>
            <a:pPr marL="274320" lvl="0" indent="-274320"/>
            <a:r>
              <a:rPr lang="en-US" sz="2800" dirty="0"/>
              <a:t>Offshore Wind Energy Industry</a:t>
            </a:r>
          </a:p>
          <a:p>
            <a:pPr marL="274320" lvl="0" indent="-274320"/>
            <a:r>
              <a:rPr lang="en-US" sz="2800" dirty="0"/>
              <a:t>State and Federal Agencies</a:t>
            </a:r>
          </a:p>
          <a:p>
            <a:pPr marL="274320" lvl="0" indent="-274320"/>
            <a:r>
              <a:rPr lang="en-US" sz="2800" dirty="0"/>
              <a:t>Submarine Cables and Offshore Infrastructure Owners  </a:t>
            </a:r>
          </a:p>
        </p:txBody>
      </p:sp>
      <p:pic>
        <p:nvPicPr>
          <p:cNvPr id="5" name="Picture 4" descr="A large crowd of people in a room&#10;&#10;Description generated with very high confidence">
            <a:extLst>
              <a:ext uri="{FF2B5EF4-FFF2-40B4-BE49-F238E27FC236}">
                <a16:creationId xmlns:a16="http://schemas.microsoft.com/office/drawing/2014/main" id="{6D0F0D3E-855A-4CAC-9952-8B078F58DCD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77100" y="1745203"/>
            <a:ext cx="4332778" cy="3249584"/>
          </a:xfrm>
          <a:prstGeom prst="rect">
            <a:avLst/>
          </a:prstGeom>
          <a:ln>
            <a:solidFill>
              <a:schemeClr val="tx1"/>
            </a:solidFill>
          </a:ln>
        </p:spPr>
      </p:pic>
    </p:spTree>
    <p:extLst>
      <p:ext uri="{BB962C8B-B14F-4D97-AF65-F5344CB8AC3E}">
        <p14:creationId xmlns:p14="http://schemas.microsoft.com/office/powerpoint/2010/main" val="3408972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99EADE2-A6B3-4865-A280-3DD8A3C461A2}"/>
              </a:ext>
            </a:extLst>
          </p:cNvPr>
          <p:cNvSpPr txBox="1"/>
          <p:nvPr/>
        </p:nvSpPr>
        <p:spPr>
          <a:xfrm>
            <a:off x="181608" y="411762"/>
            <a:ext cx="11608676" cy="646331"/>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D72"/>
                </a:solidFill>
                <a:effectLst/>
                <a:uLnTx/>
                <a:uFillTx/>
                <a:latin typeface="Arial" panose="020B0604020202020204" pitchFamily="34" charset="0"/>
                <a:ea typeface="+mn-ea"/>
                <a:cs typeface="Arial" panose="020B0604020202020204" pitchFamily="34" charset="0"/>
              </a:rPr>
              <a:t>Technical Working Groups</a:t>
            </a:r>
          </a:p>
        </p:txBody>
      </p:sp>
      <p:sp>
        <p:nvSpPr>
          <p:cNvPr id="25" name="Rectangle: Rounded Corners 24">
            <a:extLst>
              <a:ext uri="{FF2B5EF4-FFF2-40B4-BE49-F238E27FC236}">
                <a16:creationId xmlns:a16="http://schemas.microsoft.com/office/drawing/2014/main" id="{E8A350FE-4127-405D-9A47-5ED19066CD21}"/>
              </a:ext>
            </a:extLst>
          </p:cNvPr>
          <p:cNvSpPr/>
          <p:nvPr/>
        </p:nvSpPr>
        <p:spPr>
          <a:xfrm>
            <a:off x="276066" y="1148926"/>
            <a:ext cx="2764756" cy="646331"/>
          </a:xfrm>
          <a:prstGeom prst="round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Environmental</a:t>
            </a:r>
          </a:p>
        </p:txBody>
      </p:sp>
      <p:sp>
        <p:nvSpPr>
          <p:cNvPr id="26" name="Rectangle: Rounded Corners 25">
            <a:extLst>
              <a:ext uri="{FF2B5EF4-FFF2-40B4-BE49-F238E27FC236}">
                <a16:creationId xmlns:a16="http://schemas.microsoft.com/office/drawing/2014/main" id="{09D48873-74D6-40CE-856F-B0CB978BE2CF}"/>
              </a:ext>
            </a:extLst>
          </p:cNvPr>
          <p:cNvSpPr/>
          <p:nvPr/>
        </p:nvSpPr>
        <p:spPr>
          <a:xfrm>
            <a:off x="3229917" y="1152353"/>
            <a:ext cx="2764756" cy="646331"/>
          </a:xfrm>
          <a:prstGeom prst="round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Arial" panose="020B0604020202020204" pitchFamily="34" charset="0"/>
                <a:cs typeface="Arial" panose="020B0604020202020204" pitchFamily="34" charset="0"/>
              </a:rPr>
              <a:t>Commercial and Recreational Fishing</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3EAF400F-9D77-4395-B688-0171A3AC5165}"/>
              </a:ext>
            </a:extLst>
          </p:cNvPr>
          <p:cNvSpPr/>
          <p:nvPr/>
        </p:nvSpPr>
        <p:spPr>
          <a:xfrm>
            <a:off x="6183768" y="1148926"/>
            <a:ext cx="2764756" cy="646331"/>
          </a:xfrm>
          <a:prstGeom prst="round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Maritime</a:t>
            </a:r>
          </a:p>
        </p:txBody>
      </p:sp>
      <p:sp>
        <p:nvSpPr>
          <p:cNvPr id="28" name="Rectangle: Rounded Corners 27">
            <a:extLst>
              <a:ext uri="{FF2B5EF4-FFF2-40B4-BE49-F238E27FC236}">
                <a16:creationId xmlns:a16="http://schemas.microsoft.com/office/drawing/2014/main" id="{ADFD121F-FC20-44FB-8423-A81A708A4DEC}"/>
              </a:ext>
            </a:extLst>
          </p:cNvPr>
          <p:cNvSpPr/>
          <p:nvPr/>
        </p:nvSpPr>
        <p:spPr>
          <a:xfrm>
            <a:off x="9137619" y="1148926"/>
            <a:ext cx="2764756" cy="646331"/>
          </a:xfrm>
          <a:prstGeom prst="round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Jobs and Supply Chain</a:t>
            </a:r>
          </a:p>
        </p:txBody>
      </p:sp>
      <p:pic>
        <p:nvPicPr>
          <p:cNvPr id="2" name="Picture 1">
            <a:extLst>
              <a:ext uri="{FF2B5EF4-FFF2-40B4-BE49-F238E27FC236}">
                <a16:creationId xmlns:a16="http://schemas.microsoft.com/office/drawing/2014/main" id="{2FE7A71C-5021-4D27-8954-39EA30CF57B5}"/>
              </a:ext>
            </a:extLst>
          </p:cNvPr>
          <p:cNvPicPr>
            <a:picLocks noChangeAspect="1"/>
          </p:cNvPicPr>
          <p:nvPr/>
        </p:nvPicPr>
        <p:blipFill rotWithShape="1">
          <a:blip r:embed="rId3">
            <a:extLst>
              <a:ext uri="{28A0092B-C50C-407E-A947-70E740481C1C}">
                <a14:useLocalDpi xmlns:a14="http://schemas.microsoft.com/office/drawing/2010/main" val="0"/>
              </a:ext>
            </a:extLst>
          </a:blip>
          <a:srcRect t="-1" b="-4340"/>
          <a:stretch/>
        </p:blipFill>
        <p:spPr>
          <a:xfrm>
            <a:off x="3224458" y="1907044"/>
            <a:ext cx="2761488" cy="2064370"/>
          </a:xfrm>
          <a:prstGeom prst="rect">
            <a:avLst/>
          </a:prstGeom>
        </p:spPr>
      </p:pic>
      <p:pic>
        <p:nvPicPr>
          <p:cNvPr id="3" name="Picture 2">
            <a:extLst>
              <a:ext uri="{FF2B5EF4-FFF2-40B4-BE49-F238E27FC236}">
                <a16:creationId xmlns:a16="http://schemas.microsoft.com/office/drawing/2014/main" id="{5CD16434-7906-4035-A64C-E32D828DF0C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76066" y="1899383"/>
            <a:ext cx="2742468" cy="1981199"/>
          </a:xfrm>
          <a:prstGeom prst="rect">
            <a:avLst/>
          </a:prstGeom>
        </p:spPr>
      </p:pic>
      <p:pic>
        <p:nvPicPr>
          <p:cNvPr id="4" name="Picture 3">
            <a:extLst>
              <a:ext uri="{FF2B5EF4-FFF2-40B4-BE49-F238E27FC236}">
                <a16:creationId xmlns:a16="http://schemas.microsoft.com/office/drawing/2014/main" id="{7284F8FE-D09D-4E9D-BDF5-8803BBD8029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137620" y="1899383"/>
            <a:ext cx="2761488" cy="1989453"/>
          </a:xfrm>
          <a:prstGeom prst="rect">
            <a:avLst/>
          </a:prstGeom>
        </p:spPr>
      </p:pic>
      <p:pic>
        <p:nvPicPr>
          <p:cNvPr id="5" name="Picture 4">
            <a:extLst>
              <a:ext uri="{FF2B5EF4-FFF2-40B4-BE49-F238E27FC236}">
                <a16:creationId xmlns:a16="http://schemas.microsoft.com/office/drawing/2014/main" id="{80531423-618B-4A23-8489-B244FB9F9C8C}"/>
              </a:ext>
            </a:extLst>
          </p:cNvPr>
          <p:cNvPicPr>
            <a:picLocks noChangeAspect="1"/>
          </p:cNvPicPr>
          <p:nvPr/>
        </p:nvPicPr>
        <p:blipFill rotWithShape="1">
          <a:blip r:embed="rId6">
            <a:extLst>
              <a:ext uri="{28A0092B-C50C-407E-A947-70E740481C1C}">
                <a14:useLocalDpi xmlns:a14="http://schemas.microsoft.com/office/drawing/2010/main" val="0"/>
              </a:ext>
            </a:extLst>
          </a:blip>
          <a:srcRect l="18376"/>
          <a:stretch/>
        </p:blipFill>
        <p:spPr>
          <a:xfrm>
            <a:off x="6206056" y="1899382"/>
            <a:ext cx="2742468" cy="1981199"/>
          </a:xfrm>
          <a:prstGeom prst="rect">
            <a:avLst/>
          </a:prstGeom>
        </p:spPr>
      </p:pic>
      <p:sp>
        <p:nvSpPr>
          <p:cNvPr id="33" name="TextBox 32">
            <a:extLst>
              <a:ext uri="{FF2B5EF4-FFF2-40B4-BE49-F238E27FC236}">
                <a16:creationId xmlns:a16="http://schemas.microsoft.com/office/drawing/2014/main" id="{D3CBD38F-1074-4F24-8B0D-6A4D2854F8F6}"/>
              </a:ext>
            </a:extLst>
          </p:cNvPr>
          <p:cNvSpPr txBox="1"/>
          <p:nvPr/>
        </p:nvSpPr>
        <p:spPr>
          <a:xfrm>
            <a:off x="199755" y="4020226"/>
            <a:ext cx="2948392" cy="2082621"/>
          </a:xfrm>
          <a:prstGeom prst="rect">
            <a:avLst/>
          </a:prstGeom>
          <a:noFill/>
        </p:spPr>
        <p:txBody>
          <a:bodyPr wrap="square" rtlCol="0">
            <a:spAutoFit/>
          </a:bodyPr>
          <a:lstStyle/>
          <a:p>
            <a:pPr marL="182880" marR="0" lvl="0" indent="-18288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Development of Wildlife Best Management Practices.</a:t>
            </a:r>
          </a:p>
          <a:p>
            <a:pPr marL="182880" marR="0" lvl="0" indent="-18288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Coordination for adaptive management.</a:t>
            </a:r>
          </a:p>
          <a:p>
            <a:pPr marL="182880" marR="0" lvl="0" indent="-18288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Identification of research needs and coordination.</a:t>
            </a:r>
          </a:p>
        </p:txBody>
      </p:sp>
      <p:sp>
        <p:nvSpPr>
          <p:cNvPr id="34" name="TextBox 33">
            <a:extLst>
              <a:ext uri="{FF2B5EF4-FFF2-40B4-BE49-F238E27FC236}">
                <a16:creationId xmlns:a16="http://schemas.microsoft.com/office/drawing/2014/main" id="{4E3ECE54-E2EF-4B2A-85DE-0EB601B5977C}"/>
              </a:ext>
            </a:extLst>
          </p:cNvPr>
          <p:cNvSpPr txBox="1"/>
          <p:nvPr/>
        </p:nvSpPr>
        <p:spPr>
          <a:xfrm>
            <a:off x="3040822" y="4020226"/>
            <a:ext cx="3069903" cy="2636619"/>
          </a:xfrm>
          <a:prstGeom prst="rect">
            <a:avLst/>
          </a:prstGeom>
          <a:noFill/>
        </p:spPr>
        <p:txBody>
          <a:bodyPr wrap="square" rtlCol="0">
            <a:spAutoFit/>
          </a:bodyPr>
          <a:lstStyle/>
          <a:p>
            <a:pPr marL="182880" marR="0" lvl="0" indent="-18288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Development of Fisheries Best Management Practices.</a:t>
            </a: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82880" marR="0" lvl="0" indent="-18288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Identification of research needs and coordination.</a:t>
            </a:r>
          </a:p>
          <a:p>
            <a:pPr marL="182880" marR="0" lvl="0" indent="-18288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Development of a framework for understanding commercial fishing impacts.</a:t>
            </a: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442EEA7D-E5C5-482D-878D-B370932A858C}"/>
              </a:ext>
            </a:extLst>
          </p:cNvPr>
          <p:cNvSpPr txBox="1"/>
          <p:nvPr/>
        </p:nvSpPr>
        <p:spPr>
          <a:xfrm>
            <a:off x="6083153" y="4062247"/>
            <a:ext cx="2965986" cy="2056973"/>
          </a:xfrm>
          <a:prstGeom prst="rect">
            <a:avLst/>
          </a:prstGeom>
          <a:noFill/>
        </p:spPr>
        <p:txBody>
          <a:bodyPr wrap="square" rtlCol="0">
            <a:spAutoFit/>
          </a:bodyPr>
          <a:lstStyle/>
          <a:p>
            <a:pPr marL="182880" indent="-182880">
              <a:spcBef>
                <a:spcPts val="200"/>
              </a:spcBef>
              <a:buFont typeface="Arial" panose="020B0604020202020204" pitchFamily="34" charset="0"/>
              <a:buChar char="•"/>
              <a:defRPr/>
            </a:pPr>
            <a:r>
              <a:rPr lang="en-US" dirty="0">
                <a:latin typeface="Arial" panose="020B0604020202020204" pitchFamily="34" charset="0"/>
                <a:cs typeface="Arial" panose="020B0604020202020204" pitchFamily="34" charset="0"/>
              </a:rPr>
              <a:t>Development of Maritime Best Management Practices.</a:t>
            </a: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82880" marR="0" lvl="0" indent="-18288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Define strategies that could help members engage effectively with OSW development.</a:t>
            </a:r>
          </a:p>
        </p:txBody>
      </p:sp>
      <p:sp>
        <p:nvSpPr>
          <p:cNvPr id="36" name="TextBox 35">
            <a:extLst>
              <a:ext uri="{FF2B5EF4-FFF2-40B4-BE49-F238E27FC236}">
                <a16:creationId xmlns:a16="http://schemas.microsoft.com/office/drawing/2014/main" id="{6E6503F0-4716-4E4B-A262-B7DE1179F3CA}"/>
              </a:ext>
            </a:extLst>
          </p:cNvPr>
          <p:cNvSpPr txBox="1"/>
          <p:nvPr/>
        </p:nvSpPr>
        <p:spPr>
          <a:xfrm>
            <a:off x="8948524" y="3971414"/>
            <a:ext cx="3243476" cy="2056973"/>
          </a:xfrm>
          <a:prstGeom prst="rect">
            <a:avLst/>
          </a:prstGeom>
          <a:noFill/>
        </p:spPr>
        <p:txBody>
          <a:bodyPr wrap="square" rtlCol="0">
            <a:spAutoFit/>
          </a:bodyPr>
          <a:lstStyle/>
          <a:p>
            <a:pPr marL="182880" marR="0" lvl="0" indent="-18288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Facilitate the connection of local manufacturers with global OSW developers and equipment manufacturers.</a:t>
            </a:r>
          </a:p>
          <a:p>
            <a:pPr marL="182880" marR="0" lvl="0" indent="-18288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Ensure certification and training requirements are clear and readily available.</a:t>
            </a:r>
          </a:p>
        </p:txBody>
      </p:sp>
    </p:spTree>
    <p:extLst>
      <p:ext uri="{BB962C8B-B14F-4D97-AF65-F5344CB8AC3E}">
        <p14:creationId xmlns:p14="http://schemas.microsoft.com/office/powerpoint/2010/main" val="1047679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99EADE2-A6B3-4865-A280-3DD8A3C461A2}"/>
              </a:ext>
            </a:extLst>
          </p:cNvPr>
          <p:cNvSpPr txBox="1"/>
          <p:nvPr/>
        </p:nvSpPr>
        <p:spPr>
          <a:xfrm>
            <a:off x="181517" y="338879"/>
            <a:ext cx="11608676" cy="646331"/>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D72"/>
                </a:solidFill>
                <a:effectLst/>
                <a:uLnTx/>
                <a:uFillTx/>
                <a:latin typeface="Arial" panose="020B0604020202020204" pitchFamily="34" charset="0"/>
                <a:ea typeface="+mn-ea"/>
                <a:cs typeface="Arial" panose="020B0604020202020204" pitchFamily="34" charset="0"/>
              </a:rPr>
              <a:t>Future Studies and Analysis</a:t>
            </a:r>
          </a:p>
        </p:txBody>
      </p:sp>
      <p:sp>
        <p:nvSpPr>
          <p:cNvPr id="15" name="Rectangle: Rounded Corners 14">
            <a:extLst>
              <a:ext uri="{FF2B5EF4-FFF2-40B4-BE49-F238E27FC236}">
                <a16:creationId xmlns:a16="http://schemas.microsoft.com/office/drawing/2014/main" id="{26F98CA4-E1A7-4190-8155-7AF8A0DEC9D1}"/>
              </a:ext>
            </a:extLst>
          </p:cNvPr>
          <p:cNvSpPr/>
          <p:nvPr/>
        </p:nvSpPr>
        <p:spPr>
          <a:xfrm>
            <a:off x="276065" y="1095622"/>
            <a:ext cx="2764756" cy="646331"/>
          </a:xfrm>
          <a:prstGeom prst="round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Metocean</a:t>
            </a:r>
          </a:p>
        </p:txBody>
      </p:sp>
      <p:sp>
        <p:nvSpPr>
          <p:cNvPr id="16" name="Rectangle: Rounded Corners 15">
            <a:extLst>
              <a:ext uri="{FF2B5EF4-FFF2-40B4-BE49-F238E27FC236}">
                <a16:creationId xmlns:a16="http://schemas.microsoft.com/office/drawing/2014/main" id="{E6019F87-8FAC-4B31-90CB-76C597B6D747}"/>
              </a:ext>
            </a:extLst>
          </p:cNvPr>
          <p:cNvSpPr/>
          <p:nvPr/>
        </p:nvSpPr>
        <p:spPr>
          <a:xfrm>
            <a:off x="3229916" y="1099049"/>
            <a:ext cx="2764756" cy="646331"/>
          </a:xfrm>
          <a:prstGeom prst="round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Arial" panose="020B0604020202020204" pitchFamily="34" charset="0"/>
                <a:cs typeface="Arial" panose="020B0604020202020204" pitchFamily="34" charset="0"/>
              </a:rPr>
              <a:t>Air Quality</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08CAEA07-7A32-4116-9EFD-C98C8321EBC0}"/>
              </a:ext>
            </a:extLst>
          </p:cNvPr>
          <p:cNvSpPr/>
          <p:nvPr/>
        </p:nvSpPr>
        <p:spPr>
          <a:xfrm>
            <a:off x="6183767" y="1095622"/>
            <a:ext cx="2764756" cy="646331"/>
          </a:xfrm>
          <a:prstGeom prst="round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Wildlife</a:t>
            </a:r>
          </a:p>
        </p:txBody>
      </p:sp>
      <p:sp>
        <p:nvSpPr>
          <p:cNvPr id="18" name="Rectangle: Rounded Corners 17">
            <a:extLst>
              <a:ext uri="{FF2B5EF4-FFF2-40B4-BE49-F238E27FC236}">
                <a16:creationId xmlns:a16="http://schemas.microsoft.com/office/drawing/2014/main" id="{AB9946FB-3D44-495F-8AE2-56699BE0A95B}"/>
              </a:ext>
            </a:extLst>
          </p:cNvPr>
          <p:cNvSpPr/>
          <p:nvPr/>
        </p:nvSpPr>
        <p:spPr>
          <a:xfrm>
            <a:off x="9137618" y="1095622"/>
            <a:ext cx="2764756" cy="646331"/>
          </a:xfrm>
          <a:prstGeom prst="round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Supply Chain</a:t>
            </a:r>
          </a:p>
        </p:txBody>
      </p:sp>
      <p:pic>
        <p:nvPicPr>
          <p:cNvPr id="23" name="Picture 8" descr="Load out of jacket foundations">
            <a:extLst>
              <a:ext uri="{FF2B5EF4-FFF2-40B4-BE49-F238E27FC236}">
                <a16:creationId xmlns:a16="http://schemas.microsoft.com/office/drawing/2014/main" id="{FBB3FC84-E82D-49ED-858F-DBBDB018CA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9137618" y="1852366"/>
            <a:ext cx="2676681" cy="19154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370E740-44D6-4709-84BA-FA49D36B277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229916" y="1852365"/>
            <a:ext cx="2717527" cy="1944719"/>
          </a:xfrm>
          <a:prstGeom prst="rect">
            <a:avLst/>
          </a:prstGeom>
        </p:spPr>
      </p:pic>
      <p:pic>
        <p:nvPicPr>
          <p:cNvPr id="7" name="Picture 6">
            <a:extLst>
              <a:ext uri="{FF2B5EF4-FFF2-40B4-BE49-F238E27FC236}">
                <a16:creationId xmlns:a16="http://schemas.microsoft.com/office/drawing/2014/main" id="{FD828B21-14DB-4AC3-B387-58D461F50F2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83767" y="1852366"/>
            <a:ext cx="2676680" cy="1915488"/>
          </a:xfrm>
          <a:prstGeom prst="rect">
            <a:avLst/>
          </a:prstGeom>
        </p:spPr>
      </p:pic>
      <p:pic>
        <p:nvPicPr>
          <p:cNvPr id="11" name="Picture 10">
            <a:extLst>
              <a:ext uri="{FF2B5EF4-FFF2-40B4-BE49-F238E27FC236}">
                <a16:creationId xmlns:a16="http://schemas.microsoft.com/office/drawing/2014/main" id="{001998F1-C2E3-4F05-8B5A-BD9BC42FAFF4}"/>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76065" y="1852365"/>
            <a:ext cx="2717527" cy="1944719"/>
          </a:xfrm>
          <a:prstGeom prst="rect">
            <a:avLst/>
          </a:prstGeom>
        </p:spPr>
      </p:pic>
      <p:sp>
        <p:nvSpPr>
          <p:cNvPr id="29" name="TextBox 28">
            <a:extLst>
              <a:ext uri="{FF2B5EF4-FFF2-40B4-BE49-F238E27FC236}">
                <a16:creationId xmlns:a16="http://schemas.microsoft.com/office/drawing/2014/main" id="{6825026B-2263-4EBF-9A8B-5EB3E9FAF446}"/>
              </a:ext>
            </a:extLst>
          </p:cNvPr>
          <p:cNvSpPr txBox="1"/>
          <p:nvPr/>
        </p:nvSpPr>
        <p:spPr>
          <a:xfrm>
            <a:off x="181517" y="3875050"/>
            <a:ext cx="2953851" cy="2056973"/>
          </a:xfrm>
          <a:prstGeom prst="rect">
            <a:avLst/>
          </a:prstGeom>
          <a:noFill/>
        </p:spPr>
        <p:txBody>
          <a:bodyPr wrap="square" rtlCol="0">
            <a:spAutoFit/>
          </a:bodyPr>
          <a:lstStyle/>
          <a:p>
            <a:pPr marL="182880" marR="0" lvl="0" indent="-18288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Improve characterization of the wind, wave and ocean current environment.</a:t>
            </a:r>
          </a:p>
          <a:p>
            <a:pPr marL="182880" marR="0" lvl="0" indent="-18288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Useful in refining project layouts and reducing </a:t>
            </a:r>
            <a:r>
              <a:rPr lang="en-US" dirty="0">
                <a:latin typeface="Arial" panose="020B0604020202020204" pitchFamily="34" charset="0"/>
                <a:cs typeface="Arial" panose="020B0604020202020204" pitchFamily="34" charset="0"/>
              </a:rPr>
              <a:t>project uncertainty.</a:t>
            </a: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D40C44CE-C4CD-4E1D-9E23-419708CB9A48}"/>
              </a:ext>
            </a:extLst>
          </p:cNvPr>
          <p:cNvSpPr txBox="1"/>
          <p:nvPr/>
        </p:nvSpPr>
        <p:spPr>
          <a:xfrm>
            <a:off x="3076950" y="3830882"/>
            <a:ext cx="3070687" cy="2887970"/>
          </a:xfrm>
          <a:prstGeom prst="rect">
            <a:avLst/>
          </a:prstGeom>
          <a:noFill/>
        </p:spPr>
        <p:txBody>
          <a:bodyPr wrap="square" rtlCol="0">
            <a:spAutoFit/>
          </a:bodyPr>
          <a:lstStyle/>
          <a:p>
            <a:pPr marL="182880" marR="0" lvl="0" indent="-18288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Explore undertaking a detailed assessment of the air quality and health impacts of achieving New York’s 2030 goals.</a:t>
            </a:r>
          </a:p>
          <a:p>
            <a:pPr marL="182880" marR="0" lvl="0" indent="-18288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Refine the understanding of the hourly impacts of offshore wind generation in relation to the demands of the grid.</a:t>
            </a:r>
          </a:p>
        </p:txBody>
      </p:sp>
      <p:sp>
        <p:nvSpPr>
          <p:cNvPr id="31" name="TextBox 30">
            <a:extLst>
              <a:ext uri="{FF2B5EF4-FFF2-40B4-BE49-F238E27FC236}">
                <a16:creationId xmlns:a16="http://schemas.microsoft.com/office/drawing/2014/main" id="{09A8F1DE-9E59-408F-8D25-8F22B4CFD4CF}"/>
              </a:ext>
            </a:extLst>
          </p:cNvPr>
          <p:cNvSpPr txBox="1"/>
          <p:nvPr/>
        </p:nvSpPr>
        <p:spPr>
          <a:xfrm>
            <a:off x="6047540" y="3834611"/>
            <a:ext cx="2995469" cy="2887970"/>
          </a:xfrm>
          <a:prstGeom prst="rect">
            <a:avLst/>
          </a:prstGeom>
          <a:noFill/>
        </p:spPr>
        <p:txBody>
          <a:bodyPr wrap="square" rtlCol="0">
            <a:spAutoFit/>
          </a:bodyPr>
          <a:lstStyle/>
          <a:p>
            <a:pPr marL="182880" marR="0" lvl="0" indent="-18288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Collaborate with appropriate federal and state agencies, universities and scientists to collect baseline data.</a:t>
            </a:r>
          </a:p>
          <a:p>
            <a:pPr marL="182880" marR="0" lvl="0" indent="-18288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Map seasonal patterns to assist the identification of important habitat areas and predict future areas of high use.</a:t>
            </a: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63C2F782-30DB-4978-A934-9C9B3E38E959}"/>
              </a:ext>
            </a:extLst>
          </p:cNvPr>
          <p:cNvSpPr txBox="1"/>
          <p:nvPr/>
        </p:nvSpPr>
        <p:spPr>
          <a:xfrm>
            <a:off x="8870194" y="3830882"/>
            <a:ext cx="3321806" cy="2056973"/>
          </a:xfrm>
          <a:prstGeom prst="rect">
            <a:avLst/>
          </a:prstGeom>
          <a:noFill/>
        </p:spPr>
        <p:txBody>
          <a:bodyPr wrap="square" rtlCol="0">
            <a:spAutoFit/>
          </a:bodyPr>
          <a:lstStyle/>
          <a:p>
            <a:pPr marL="182880" marR="0" lvl="0" indent="-18288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Collaborate with industry to study how New York can best support the OSW supply chain.</a:t>
            </a: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82880" marR="0" lvl="0" indent="-18288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Analyze technical challenges to envision a path forward</a:t>
            </a:r>
            <a:r>
              <a:rPr lang="en-US" dirty="0">
                <a:latin typeface="Arial" panose="020B0604020202020204" pitchFamily="34" charset="0"/>
                <a:cs typeface="Arial" panose="020B0604020202020204" pitchFamily="34" charset="0"/>
              </a:rPr>
              <a:t> for the broader US industry</a:t>
            </a: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92869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EF9E8-D1EF-493A-92CF-AE4FCCE15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12192000" cy="6400800"/>
          </a:xfrm>
          <a:prstGeom prst="rect">
            <a:avLst/>
          </a:prstGeom>
        </p:spPr>
      </p:pic>
    </p:spTree>
    <p:extLst>
      <p:ext uri="{BB962C8B-B14F-4D97-AF65-F5344CB8AC3E}">
        <p14:creationId xmlns:p14="http://schemas.microsoft.com/office/powerpoint/2010/main" val="4089294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99EADE2-A6B3-4865-A280-3DD8A3C461A2}"/>
              </a:ext>
            </a:extLst>
          </p:cNvPr>
          <p:cNvSpPr txBox="1"/>
          <p:nvPr/>
        </p:nvSpPr>
        <p:spPr>
          <a:xfrm>
            <a:off x="152400" y="415199"/>
            <a:ext cx="11608676" cy="646331"/>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D72"/>
                </a:solidFill>
                <a:effectLst/>
                <a:uLnTx/>
                <a:uFillTx/>
                <a:latin typeface="Arial" panose="020B0604020202020204" pitchFamily="34" charset="0"/>
                <a:ea typeface="+mn-ea"/>
                <a:cs typeface="Arial" panose="020B0604020202020204" pitchFamily="34" charset="0"/>
              </a:rPr>
              <a:t>Research and Development</a:t>
            </a:r>
          </a:p>
        </p:txBody>
      </p:sp>
      <p:sp>
        <p:nvSpPr>
          <p:cNvPr id="8" name="AutoShape 2" descr="Image result for offshore wind turbine installation">
            <a:extLst>
              <a:ext uri="{FF2B5EF4-FFF2-40B4-BE49-F238E27FC236}">
                <a16:creationId xmlns:a16="http://schemas.microsoft.com/office/drawing/2014/main" id="{6F68A366-0908-40A8-AFAB-97BB33816190}"/>
              </a:ext>
            </a:extLst>
          </p:cNvPr>
          <p:cNvSpPr>
            <a:spLocks noChangeAspect="1" noChangeArrowheads="1"/>
          </p:cNvSpPr>
          <p:nvPr/>
        </p:nvSpPr>
        <p:spPr bwMode="auto">
          <a:xfrm>
            <a:off x="8903369" y="549041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2" name="Picture 8" descr="Image result for offshore wind turbine installation">
            <a:extLst>
              <a:ext uri="{FF2B5EF4-FFF2-40B4-BE49-F238E27FC236}">
                <a16:creationId xmlns:a16="http://schemas.microsoft.com/office/drawing/2014/main" id="{94C293C3-6968-4A93-9F35-1F44F51AE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341" y="1272596"/>
            <a:ext cx="327454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wind turbine blade testing">
            <a:extLst>
              <a:ext uri="{FF2B5EF4-FFF2-40B4-BE49-F238E27FC236}">
                <a16:creationId xmlns:a16="http://schemas.microsoft.com/office/drawing/2014/main" id="{25839247-7346-4EA6-91D3-289C908DE15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5507" y="1272596"/>
            <a:ext cx="3273552"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gravity base foundation offshore wind">
            <a:extLst>
              <a:ext uri="{FF2B5EF4-FFF2-40B4-BE49-F238E27FC236}">
                <a16:creationId xmlns:a16="http://schemas.microsoft.com/office/drawing/2014/main" id="{6EFE2478-6567-423E-A911-9E11698EB4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422341" y="3716178"/>
            <a:ext cx="327454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offshore wind port facility">
            <a:extLst>
              <a:ext uri="{FF2B5EF4-FFF2-40B4-BE49-F238E27FC236}">
                <a16:creationId xmlns:a16="http://schemas.microsoft.com/office/drawing/2014/main" id="{4129820C-B922-4C6F-BD45-7D48D85C99D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3885508" y="3708478"/>
            <a:ext cx="3273551" cy="2286000"/>
          </a:xfrm>
          <a:prstGeom prst="rect">
            <a:avLst/>
          </a:prstGeom>
          <a:noFill/>
          <a:extLst>
            <a:ext uri="{909E8E84-426E-40DD-AFC4-6F175D3DCCD1}">
              <a14:hiddenFill xmlns:a14="http://schemas.microsoft.com/office/drawing/2010/main">
                <a:solidFill>
                  <a:srgbClr val="FFFFFF"/>
                </a:solidFill>
              </a14:hiddenFill>
            </a:ext>
          </a:extLst>
        </p:spPr>
      </p:pic>
      <p:sp>
        <p:nvSpPr>
          <p:cNvPr id="29" name="Content Placeholder 2">
            <a:extLst>
              <a:ext uri="{FF2B5EF4-FFF2-40B4-BE49-F238E27FC236}">
                <a16:creationId xmlns:a16="http://schemas.microsoft.com/office/drawing/2014/main" id="{A08FE7E7-61F7-47FB-8C7C-2FCA7B27B4D5}"/>
              </a:ext>
            </a:extLst>
          </p:cNvPr>
          <p:cNvSpPr txBox="1">
            <a:spLocks/>
          </p:cNvSpPr>
          <p:nvPr/>
        </p:nvSpPr>
        <p:spPr>
          <a:xfrm>
            <a:off x="7347684" y="1272596"/>
            <a:ext cx="4559394" cy="4006591"/>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74320" indent="-274320">
              <a:spcBef>
                <a:spcPts val="600"/>
              </a:spcBef>
            </a:pPr>
            <a:r>
              <a:rPr lang="en-US" sz="2800" dirty="0"/>
              <a:t>Component design</a:t>
            </a:r>
          </a:p>
          <a:p>
            <a:pPr marL="274320" indent="-274320">
              <a:spcBef>
                <a:spcPts val="600"/>
              </a:spcBef>
            </a:pPr>
            <a:r>
              <a:rPr lang="en-US" sz="2800" dirty="0"/>
              <a:t>Systems design</a:t>
            </a:r>
          </a:p>
          <a:p>
            <a:pPr marL="274320" indent="-274320">
              <a:spcBef>
                <a:spcPts val="600"/>
              </a:spcBef>
            </a:pPr>
            <a:r>
              <a:rPr lang="en-US" sz="2800" dirty="0"/>
              <a:t>Operational controls</a:t>
            </a:r>
          </a:p>
          <a:p>
            <a:pPr marL="274320" indent="-274320">
              <a:spcBef>
                <a:spcPts val="600"/>
              </a:spcBef>
            </a:pPr>
            <a:r>
              <a:rPr lang="en-US" sz="2800" dirty="0"/>
              <a:t>Monitoring systems</a:t>
            </a:r>
          </a:p>
          <a:p>
            <a:pPr marL="274320" indent="-274320">
              <a:spcBef>
                <a:spcPts val="600"/>
              </a:spcBef>
            </a:pPr>
            <a:r>
              <a:rPr lang="en-US" sz="2800" dirty="0"/>
              <a:t>Manufacturing processes</a:t>
            </a:r>
          </a:p>
        </p:txBody>
      </p:sp>
    </p:spTree>
    <p:extLst>
      <p:ext uri="{BB962C8B-B14F-4D97-AF65-F5344CB8AC3E}">
        <p14:creationId xmlns:p14="http://schemas.microsoft.com/office/powerpoint/2010/main" val="167698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40633E-83C6-4E5C-864F-E364D8352D5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84221"/>
            <a:ext cx="12192000" cy="6942221"/>
          </a:xfrm>
          <a:prstGeom prst="rect">
            <a:avLst/>
          </a:prstGeom>
        </p:spPr>
      </p:pic>
      <p:pic>
        <p:nvPicPr>
          <p:cNvPr id="4" name="Picture 3">
            <a:extLst>
              <a:ext uri="{FF2B5EF4-FFF2-40B4-BE49-F238E27FC236}">
                <a16:creationId xmlns:a16="http://schemas.microsoft.com/office/drawing/2014/main" id="{A18C0F42-4ED5-44C8-91E4-ABAFFC9976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46690" y="6058900"/>
            <a:ext cx="2150035" cy="519564"/>
          </a:xfrm>
          <a:prstGeom prst="rect">
            <a:avLst/>
          </a:prstGeom>
        </p:spPr>
      </p:pic>
      <p:sp>
        <p:nvSpPr>
          <p:cNvPr id="8" name="TextBox 7">
            <a:extLst>
              <a:ext uri="{FF2B5EF4-FFF2-40B4-BE49-F238E27FC236}">
                <a16:creationId xmlns:a16="http://schemas.microsoft.com/office/drawing/2014/main" id="{C077FDC0-CD04-4C78-AE54-553CD7D5A65A}"/>
              </a:ext>
            </a:extLst>
          </p:cNvPr>
          <p:cNvSpPr txBox="1"/>
          <p:nvPr/>
        </p:nvSpPr>
        <p:spPr>
          <a:xfrm>
            <a:off x="593862" y="279536"/>
            <a:ext cx="9152828" cy="733534"/>
          </a:xfrm>
          <a:prstGeom prst="rect">
            <a:avLst/>
          </a:prstGeom>
          <a:noFill/>
          <a:ln>
            <a:noFill/>
          </a:ln>
        </p:spPr>
        <p:txBody>
          <a:bodyPr wrap="square" rtlCol="0">
            <a:spAutoFit/>
          </a:bodyPr>
          <a:lstStyle/>
          <a:p>
            <a:pPr defTabSz="1219170">
              <a:lnSpc>
                <a:spcPts val="5000"/>
              </a:lnSpc>
            </a:pPr>
            <a:r>
              <a:rPr lang="en-US" sz="4800" b="1" dirty="0">
                <a:solidFill>
                  <a:srgbClr val="002D72"/>
                </a:solidFill>
                <a:latin typeface="Arial" panose="020B0604020202020204" pitchFamily="34" charset="0"/>
                <a:cs typeface="Arial" panose="020B0604020202020204" pitchFamily="34" charset="0"/>
              </a:rPr>
              <a:t>Questions?</a:t>
            </a:r>
          </a:p>
        </p:txBody>
      </p:sp>
      <p:sp>
        <p:nvSpPr>
          <p:cNvPr id="5" name="TextBox 4">
            <a:extLst>
              <a:ext uri="{FF2B5EF4-FFF2-40B4-BE49-F238E27FC236}">
                <a16:creationId xmlns:a16="http://schemas.microsoft.com/office/drawing/2014/main" id="{F15C6B04-1674-41D0-A522-327A87ABCAB8}"/>
              </a:ext>
            </a:extLst>
          </p:cNvPr>
          <p:cNvSpPr txBox="1"/>
          <p:nvPr/>
        </p:nvSpPr>
        <p:spPr>
          <a:xfrm>
            <a:off x="5824330" y="74648"/>
            <a:ext cx="6281097" cy="1723549"/>
          </a:xfrm>
          <a:prstGeom prst="rect">
            <a:avLst/>
          </a:prstGeom>
          <a:noFill/>
          <a:ln>
            <a:noFill/>
          </a:ln>
        </p:spPr>
        <p:txBody>
          <a:bodyPr wrap="square" rtlCol="0">
            <a:spAutoFit/>
          </a:bodyPr>
          <a:lstStyle/>
          <a:p>
            <a:pPr defTabSz="1219170"/>
            <a:r>
              <a:rPr lang="en-US" sz="2800" b="1" u="sng" dirty="0">
                <a:solidFill>
                  <a:srgbClr val="002D72"/>
                </a:solidFill>
                <a:latin typeface="Arial" panose="020B0604020202020204" pitchFamily="34" charset="0"/>
                <a:cs typeface="Arial" panose="020B0604020202020204" pitchFamily="34" charset="0"/>
              </a:rPr>
              <a:t>Contact Information</a:t>
            </a:r>
            <a:r>
              <a:rPr lang="en-US" sz="2800" b="1" dirty="0">
                <a:solidFill>
                  <a:srgbClr val="002D72"/>
                </a:solidFill>
                <a:latin typeface="Arial" panose="020B0604020202020204" pitchFamily="34" charset="0"/>
                <a:cs typeface="Arial" panose="020B0604020202020204" pitchFamily="34" charset="0"/>
              </a:rPr>
              <a:t>:</a:t>
            </a:r>
          </a:p>
          <a:p>
            <a:pPr defTabSz="1219170"/>
            <a:r>
              <a:rPr lang="en-US" sz="2800" b="1" dirty="0">
                <a:solidFill>
                  <a:srgbClr val="002D72"/>
                </a:solidFill>
                <a:latin typeface="Arial" panose="020B0604020202020204" pitchFamily="34" charset="0"/>
                <a:cs typeface="Arial" panose="020B0604020202020204" pitchFamily="34" charset="0"/>
              </a:rPr>
              <a:t>www.nyserda.ny.gov/offshorewind</a:t>
            </a:r>
          </a:p>
          <a:p>
            <a:pPr defTabSz="1219170"/>
            <a:r>
              <a:rPr lang="en-US" sz="2800" b="1" dirty="0">
                <a:solidFill>
                  <a:srgbClr val="002D72"/>
                </a:solidFill>
                <a:latin typeface="Arial" panose="020B0604020202020204" pitchFamily="34" charset="0"/>
                <a:cs typeface="Arial" panose="020B0604020202020204" pitchFamily="34" charset="0"/>
              </a:rPr>
              <a:t>offshorewind@nyserda.ny.gov</a:t>
            </a:r>
          </a:p>
          <a:p>
            <a:pPr defTabSz="1219170"/>
            <a:endParaRPr lang="en-US" sz="2200" b="1" dirty="0">
              <a:solidFill>
                <a:srgbClr val="002D7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4515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C14003E-1F83-4D29-A22F-C823CD2E1773}"/>
              </a:ext>
            </a:extLst>
          </p:cNvPr>
          <p:cNvPicPr>
            <a:picLocks noChangeAspect="1"/>
          </p:cNvPicPr>
          <p:nvPr/>
        </p:nvPicPr>
        <p:blipFill rotWithShape="1">
          <a:blip r:embed="rId2">
            <a:extLst>
              <a:ext uri="{28A0092B-C50C-407E-A947-70E740481C1C}">
                <a14:useLocalDpi xmlns:a14="http://schemas.microsoft.com/office/drawing/2010/main" val="0"/>
              </a:ext>
            </a:extLst>
          </a:blip>
          <a:srcRect t="6054"/>
          <a:stretch/>
        </p:blipFill>
        <p:spPr>
          <a:xfrm>
            <a:off x="0" y="415197"/>
            <a:ext cx="12199038" cy="6446520"/>
          </a:xfrm>
          <a:prstGeom prst="rect">
            <a:avLst/>
          </a:prstGeom>
        </p:spPr>
      </p:pic>
      <p:sp>
        <p:nvSpPr>
          <p:cNvPr id="11" name="TextBox 10">
            <a:extLst>
              <a:ext uri="{FF2B5EF4-FFF2-40B4-BE49-F238E27FC236}">
                <a16:creationId xmlns:a16="http://schemas.microsoft.com/office/drawing/2014/main" id="{027A5976-61D3-48AA-A626-EDE4E5E8159B}"/>
              </a:ext>
            </a:extLst>
          </p:cNvPr>
          <p:cNvSpPr txBox="1"/>
          <p:nvPr/>
        </p:nvSpPr>
        <p:spPr>
          <a:xfrm>
            <a:off x="152400" y="415199"/>
            <a:ext cx="11608676" cy="646331"/>
          </a:xfrm>
          <a:prstGeom prst="rect">
            <a:avLst/>
          </a:prstGeom>
          <a:noFill/>
          <a:ln>
            <a:noFill/>
          </a:ln>
        </p:spPr>
        <p:txBody>
          <a:bodyPr wrap="square" rtlCol="0">
            <a:spAutoFit/>
          </a:bodyPr>
          <a:lstStyle/>
          <a:p>
            <a:pPr lvl="0">
              <a:defRPr/>
            </a:pPr>
            <a:r>
              <a:rPr lang="en-US" sz="3600" b="1" dirty="0">
                <a:solidFill>
                  <a:srgbClr val="002D72"/>
                </a:solidFill>
                <a:latin typeface="Arial" panose="020B0604020202020204" pitchFamily="34" charset="0"/>
                <a:cs typeface="Arial" panose="020B0604020202020204" pitchFamily="34" charset="0"/>
              </a:rPr>
              <a:t>Large-Scale Renewable Energy </a:t>
            </a:r>
            <a:r>
              <a:rPr lang="en-US" sz="3600" b="1">
                <a:solidFill>
                  <a:srgbClr val="002D72"/>
                </a:solidFill>
                <a:latin typeface="Arial" panose="020B0604020202020204" pitchFamily="34" charset="0"/>
                <a:cs typeface="Arial" panose="020B0604020202020204" pitchFamily="34" charset="0"/>
              </a:rPr>
              <a:t>Standard Projects</a:t>
            </a:r>
            <a:endParaRPr kumimoji="0" lang="en-US" sz="3600" b="1" i="0" u="none" strike="noStrike" kern="1200" cap="none" spc="0" normalizeH="0" baseline="0" noProof="0" dirty="0">
              <a:ln>
                <a:noFill/>
              </a:ln>
              <a:solidFill>
                <a:srgbClr val="002D7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11977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69">
            <a:extLst>
              <a:ext uri="{FF2B5EF4-FFF2-40B4-BE49-F238E27FC236}">
                <a16:creationId xmlns:a16="http://schemas.microsoft.com/office/drawing/2014/main" id="{8FF6F77D-BBA3-4826-8704-0E0E62536296}"/>
              </a:ext>
            </a:extLst>
          </p:cNvPr>
          <p:cNvPicPr preferRelativeResize="0"/>
          <p:nvPr/>
        </p:nvPicPr>
        <p:blipFill rotWithShape="1">
          <a:blip r:embed="rId3">
            <a:extLst>
              <a:ext uri="{28A0092B-C50C-407E-A947-70E740481C1C}">
                <a14:useLocalDpi xmlns:a14="http://schemas.microsoft.com/office/drawing/2010/main" val="0"/>
              </a:ext>
            </a:extLst>
          </a:blip>
          <a:srcRect/>
          <a:stretch/>
        </p:blipFill>
        <p:spPr>
          <a:xfrm>
            <a:off x="0" y="478647"/>
            <a:ext cx="12192000" cy="6701206"/>
          </a:xfrm>
          <a:prstGeom prst="rect">
            <a:avLst/>
          </a:prstGeom>
          <a:noFill/>
          <a:ln>
            <a:noFill/>
          </a:ln>
        </p:spPr>
      </p:pic>
      <p:pic>
        <p:nvPicPr>
          <p:cNvPr id="6" name="Picture 5">
            <a:extLst>
              <a:ext uri="{FF2B5EF4-FFF2-40B4-BE49-F238E27FC236}">
                <a16:creationId xmlns:a16="http://schemas.microsoft.com/office/drawing/2014/main" id="{BA6EDF8A-0482-454F-A041-1CEFC724919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46690" y="6058900"/>
            <a:ext cx="2150035" cy="519564"/>
          </a:xfrm>
          <a:prstGeom prst="rect">
            <a:avLst/>
          </a:prstGeom>
        </p:spPr>
      </p:pic>
    </p:spTree>
    <p:extLst>
      <p:ext uri="{BB962C8B-B14F-4D97-AF65-F5344CB8AC3E}">
        <p14:creationId xmlns:p14="http://schemas.microsoft.com/office/powerpoint/2010/main" val="2434867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AEACA0-90BC-4AFA-82F6-8E32BFDCF82E}"/>
              </a:ext>
            </a:extLst>
          </p:cNvPr>
          <p:cNvPicPr>
            <a:picLocks noChangeAspect="1"/>
          </p:cNvPicPr>
          <p:nvPr/>
        </p:nvPicPr>
        <p:blipFill rotWithShape="1">
          <a:blip r:embed="rId3">
            <a:extLst>
              <a:ext uri="{28A0092B-C50C-407E-A947-70E740481C1C}">
                <a14:useLocalDpi xmlns:a14="http://schemas.microsoft.com/office/drawing/2010/main" val="0"/>
              </a:ext>
            </a:extLst>
          </a:blip>
          <a:srcRect t="-6" b="30206"/>
          <a:stretch/>
        </p:blipFill>
        <p:spPr>
          <a:xfrm>
            <a:off x="0" y="478997"/>
            <a:ext cx="12192000" cy="6379537"/>
          </a:xfrm>
          <a:prstGeom prst="rect">
            <a:avLst/>
          </a:prstGeom>
        </p:spPr>
      </p:pic>
      <p:sp>
        <p:nvSpPr>
          <p:cNvPr id="9" name="TextBox 8">
            <a:extLst>
              <a:ext uri="{FF2B5EF4-FFF2-40B4-BE49-F238E27FC236}">
                <a16:creationId xmlns:a16="http://schemas.microsoft.com/office/drawing/2014/main" id="{F99EADE2-A6B3-4865-A280-3DD8A3C461A2}"/>
              </a:ext>
            </a:extLst>
          </p:cNvPr>
          <p:cNvSpPr txBox="1"/>
          <p:nvPr/>
        </p:nvSpPr>
        <p:spPr>
          <a:xfrm>
            <a:off x="1995497" y="478997"/>
            <a:ext cx="6797190" cy="646331"/>
          </a:xfrm>
          <a:prstGeom prst="rect">
            <a:avLst/>
          </a:prstGeom>
          <a:noFill/>
          <a:ln>
            <a:noFill/>
          </a:ln>
        </p:spPr>
        <p:txBody>
          <a:bodyPr wrap="square" rtlCol="0">
            <a:spAutoFit/>
          </a:bodyPr>
          <a:lstStyle/>
          <a:p>
            <a:pPr lvl="0">
              <a:defRPr/>
            </a:pPr>
            <a:r>
              <a:rPr lang="en-US" sz="3600" b="1" dirty="0">
                <a:solidFill>
                  <a:srgbClr val="002D72"/>
                </a:solidFill>
                <a:latin typeface="Arial" panose="020B0604020202020204" pitchFamily="34" charset="0"/>
                <a:cs typeface="Arial" panose="020B0604020202020204" pitchFamily="34" charset="0"/>
              </a:rPr>
              <a:t>LIPA South-Fork Wind Farm</a:t>
            </a:r>
            <a:endParaRPr kumimoji="0" lang="en-US" sz="3600" b="1" i="0" u="none" strike="noStrike" kern="1200" cap="none" spc="0" normalizeH="0" baseline="0" noProof="0" dirty="0">
              <a:ln>
                <a:noFill/>
              </a:ln>
              <a:solidFill>
                <a:srgbClr val="002D72"/>
              </a:solidFill>
              <a:effectLst/>
              <a:uLnTx/>
              <a:uFillTx/>
              <a:latin typeface="Arial" panose="020B0604020202020204" pitchFamily="34" charset="0"/>
              <a:ea typeface="+mn-ea"/>
              <a:cs typeface="Arial" panose="020B0604020202020204" pitchFamily="34" charset="0"/>
            </a:endParaRPr>
          </a:p>
        </p:txBody>
      </p:sp>
      <p:sp>
        <p:nvSpPr>
          <p:cNvPr id="8" name="AutoShape 2" descr="Image result for offshore wind turbine installation">
            <a:extLst>
              <a:ext uri="{FF2B5EF4-FFF2-40B4-BE49-F238E27FC236}">
                <a16:creationId xmlns:a16="http://schemas.microsoft.com/office/drawing/2014/main" id="{6F68A366-0908-40A8-AFAB-97BB33816190}"/>
              </a:ext>
            </a:extLst>
          </p:cNvPr>
          <p:cNvSpPr>
            <a:spLocks noChangeAspect="1" noChangeArrowheads="1"/>
          </p:cNvSpPr>
          <p:nvPr/>
        </p:nvSpPr>
        <p:spPr bwMode="auto">
          <a:xfrm>
            <a:off x="8903369" y="549041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Content Placeholder 2">
            <a:extLst>
              <a:ext uri="{FF2B5EF4-FFF2-40B4-BE49-F238E27FC236}">
                <a16:creationId xmlns:a16="http://schemas.microsoft.com/office/drawing/2014/main" id="{A08FE7E7-61F7-47FB-8C7C-2FCA7B27B4D5}"/>
              </a:ext>
            </a:extLst>
          </p:cNvPr>
          <p:cNvSpPr txBox="1">
            <a:spLocks/>
          </p:cNvSpPr>
          <p:nvPr/>
        </p:nvSpPr>
        <p:spPr>
          <a:xfrm>
            <a:off x="3061252" y="1272596"/>
            <a:ext cx="9130748" cy="4006591"/>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74320" indent="-274320">
              <a:spcBef>
                <a:spcPts val="600"/>
              </a:spcBef>
            </a:pPr>
            <a:r>
              <a:rPr lang="en-US" sz="2600" dirty="0"/>
              <a:t>New York’s first offshore wind farm</a:t>
            </a:r>
          </a:p>
          <a:p>
            <a:pPr marL="274320" indent="-274320">
              <a:spcBef>
                <a:spcPts val="600"/>
              </a:spcBef>
            </a:pPr>
            <a:r>
              <a:rPr lang="en-US" sz="2600" dirty="0"/>
              <a:t>Operational: 2022</a:t>
            </a:r>
          </a:p>
          <a:p>
            <a:pPr marL="274320" indent="-274320">
              <a:spcBef>
                <a:spcPts val="600"/>
              </a:spcBef>
            </a:pPr>
            <a:r>
              <a:rPr lang="en-US" sz="2600" dirty="0"/>
              <a:t>30 miles southeast of Montauk</a:t>
            </a:r>
          </a:p>
          <a:p>
            <a:pPr marL="274320" indent="-274320">
              <a:spcBef>
                <a:spcPts val="600"/>
              </a:spcBef>
            </a:pPr>
            <a:r>
              <a:rPr lang="en-US" sz="2600" dirty="0"/>
              <a:t>Powering 40,000 homes with 15 turbines (90 MW)</a:t>
            </a:r>
          </a:p>
          <a:p>
            <a:pPr marL="274320" indent="-274320">
              <a:spcBef>
                <a:spcPts val="600"/>
              </a:spcBef>
            </a:pPr>
            <a:r>
              <a:rPr lang="en-US" sz="2600" dirty="0"/>
              <a:t>Least cost option to meet increasing electricity demand on the South Fork while meeting New York’s clean energy goals</a:t>
            </a:r>
          </a:p>
        </p:txBody>
      </p:sp>
      <p:pic>
        <p:nvPicPr>
          <p:cNvPr id="14" name="Picture 13">
            <a:extLst>
              <a:ext uri="{FF2B5EF4-FFF2-40B4-BE49-F238E27FC236}">
                <a16:creationId xmlns:a16="http://schemas.microsoft.com/office/drawing/2014/main" id="{012D7A52-2EF9-4039-B32F-DFC7A5B875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461733" y="5795211"/>
            <a:ext cx="1369368" cy="673306"/>
          </a:xfrm>
          <a:prstGeom prst="rect">
            <a:avLst/>
          </a:prstGeom>
        </p:spPr>
      </p:pic>
    </p:spTree>
    <p:extLst>
      <p:ext uri="{BB962C8B-B14F-4D97-AF65-F5344CB8AC3E}">
        <p14:creationId xmlns:p14="http://schemas.microsoft.com/office/powerpoint/2010/main" val="2107458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486" y="1324475"/>
            <a:ext cx="7218792" cy="4598695"/>
          </a:xfrm>
          <a:prstGeom prst="rect">
            <a:avLst/>
          </a:prstGeom>
          <a:noFill/>
        </p:spPr>
        <p:txBody>
          <a:bodyPr wrap="square" rtlCol="0">
            <a:spAutoFit/>
          </a:bodyPr>
          <a:lstStyle/>
          <a:p>
            <a:pPr defTabSz="1219140">
              <a:lnSpc>
                <a:spcPts val="2900"/>
              </a:lnSpc>
              <a:spcAft>
                <a:spcPts val="1600"/>
              </a:spcAft>
            </a:pPr>
            <a:r>
              <a:rPr lang="en-US" sz="2600" b="1" i="1" dirty="0">
                <a:solidFill>
                  <a:prstClr val="black"/>
                </a:solidFill>
                <a:latin typeface="Arial" panose="020B0604020202020204" pitchFamily="34" charset="0"/>
                <a:cs typeface="Arial" panose="020B0604020202020204" pitchFamily="34" charset="0"/>
              </a:rPr>
              <a:t>A comprehensive state roadmap for advancing development of offshore wind in a cost-effective and responsible manner.</a:t>
            </a:r>
          </a:p>
          <a:p>
            <a:pPr defTabSz="1219140">
              <a:spcAft>
                <a:spcPts val="1200"/>
              </a:spcAft>
            </a:pPr>
            <a:r>
              <a:rPr lang="en-US" sz="2400" b="1" dirty="0">
                <a:solidFill>
                  <a:srgbClr val="31859C"/>
                </a:solidFill>
                <a:latin typeface="Arial" panose="020B0604020202020204" pitchFamily="34" charset="0"/>
                <a:cs typeface="Arial" panose="020B0604020202020204" pitchFamily="34" charset="0"/>
              </a:rPr>
              <a:t>Key Elements</a:t>
            </a:r>
            <a:endParaRPr lang="en-US" sz="2400" dirty="0">
              <a:solidFill>
                <a:srgbClr val="31859C"/>
              </a:solidFill>
              <a:latin typeface="Arial" panose="020B0604020202020204" pitchFamily="34" charset="0"/>
              <a:cs typeface="Arial" panose="020B0604020202020204" pitchFamily="34" charset="0"/>
            </a:endParaRPr>
          </a:p>
          <a:p>
            <a:pPr marL="182880" indent="-182880" defTabSz="1219140">
              <a:spcBef>
                <a:spcPts val="200"/>
              </a:spcBef>
              <a:spcAft>
                <a:spcPts val="200"/>
              </a:spcAft>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Identifies the most favorable areas for potential offshore wind energy development</a:t>
            </a:r>
          </a:p>
          <a:p>
            <a:pPr marL="182880" indent="-182880" defTabSz="1219140">
              <a:spcBef>
                <a:spcPts val="200"/>
              </a:spcBef>
              <a:spcAft>
                <a:spcPts val="200"/>
              </a:spcAft>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Describes the economic and environmental benefits of offshore wind energy development</a:t>
            </a:r>
          </a:p>
        </p:txBody>
      </p:sp>
      <p:sp>
        <p:nvSpPr>
          <p:cNvPr id="6" name="TextBox 5"/>
          <p:cNvSpPr txBox="1"/>
          <p:nvPr/>
        </p:nvSpPr>
        <p:spPr>
          <a:xfrm>
            <a:off x="573486" y="739700"/>
            <a:ext cx="8686800" cy="584775"/>
          </a:xfrm>
          <a:prstGeom prst="rect">
            <a:avLst/>
          </a:prstGeom>
          <a:noFill/>
          <a:ln>
            <a:noFill/>
          </a:ln>
        </p:spPr>
        <p:txBody>
          <a:bodyPr wrap="square" rtlCol="0">
            <a:spAutoFit/>
          </a:bodyPr>
          <a:lstStyle/>
          <a:p>
            <a:pPr defTabSz="1219170"/>
            <a:r>
              <a:rPr lang="en-US" sz="3200" b="1" dirty="0">
                <a:solidFill>
                  <a:srgbClr val="002D72"/>
                </a:solidFill>
                <a:latin typeface="Arial" panose="020B0604020202020204" pitchFamily="34" charset="0"/>
                <a:cs typeface="Arial" panose="020B0604020202020204" pitchFamily="34" charset="0"/>
              </a:rPr>
              <a:t>Offshore Wind Master Plan</a:t>
            </a:r>
          </a:p>
        </p:txBody>
      </p:sp>
      <p:pic>
        <p:nvPicPr>
          <p:cNvPr id="4" name="Picture 3">
            <a:extLst>
              <a:ext uri="{FF2B5EF4-FFF2-40B4-BE49-F238E27FC236}">
                <a16:creationId xmlns:a16="http://schemas.microsoft.com/office/drawing/2014/main" id="{954DE10B-744C-4A85-87B8-BF310DF7D1B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16947" y="1555689"/>
            <a:ext cx="3196208" cy="4136269"/>
          </a:xfrm>
          <a:prstGeom prst="rect">
            <a:avLst/>
          </a:prstGeom>
        </p:spPr>
      </p:pic>
    </p:spTree>
    <p:extLst>
      <p:ext uri="{BB962C8B-B14F-4D97-AF65-F5344CB8AC3E}">
        <p14:creationId xmlns:p14="http://schemas.microsoft.com/office/powerpoint/2010/main" val="860667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BF784-3326-D54C-A9BB-B96B89DD30B5}"/>
              </a:ext>
            </a:extLst>
          </p:cNvPr>
          <p:cNvSpPr>
            <a:spLocks noGrp="1"/>
          </p:cNvSpPr>
          <p:nvPr>
            <p:ph type="title"/>
          </p:nvPr>
        </p:nvSpPr>
        <p:spPr>
          <a:xfrm>
            <a:off x="788505" y="1031376"/>
            <a:ext cx="10204174" cy="534504"/>
          </a:xfrm>
        </p:spPr>
        <p:txBody>
          <a:bodyPr/>
          <a:lstStyle/>
          <a:p>
            <a:r>
              <a:rPr lang="en-US" sz="4000" dirty="0">
                <a:solidFill>
                  <a:srgbClr val="002D72"/>
                </a:solidFill>
              </a:rPr>
              <a:t>Offshore Wind Master Plan</a:t>
            </a:r>
            <a:br>
              <a:rPr lang="en-US" sz="4400" dirty="0">
                <a:solidFill>
                  <a:srgbClr val="002D72"/>
                </a:solidFill>
              </a:rPr>
            </a:br>
            <a:endParaRPr lang="en-US" dirty="0"/>
          </a:p>
        </p:txBody>
      </p:sp>
      <p:sp>
        <p:nvSpPr>
          <p:cNvPr id="3" name="Rectangle 2">
            <a:extLst>
              <a:ext uri="{FF2B5EF4-FFF2-40B4-BE49-F238E27FC236}">
                <a16:creationId xmlns:a16="http://schemas.microsoft.com/office/drawing/2014/main" id="{462AA484-51E6-204F-A327-6F2289D33E68}"/>
              </a:ext>
            </a:extLst>
          </p:cNvPr>
          <p:cNvSpPr/>
          <p:nvPr/>
        </p:nvSpPr>
        <p:spPr>
          <a:xfrm>
            <a:off x="609600" y="1607888"/>
            <a:ext cx="7818783" cy="3949799"/>
          </a:xfrm>
          <a:prstGeom prst="rect">
            <a:avLst/>
          </a:prstGeom>
        </p:spPr>
        <p:txBody>
          <a:bodyPr wrap="square">
            <a:spAutoFit/>
          </a:bodyPr>
          <a:lstStyle/>
          <a:p>
            <a:pPr marL="182880" indent="-182880" defTabSz="1219140">
              <a:spcBef>
                <a:spcPts val="400"/>
              </a:spcBef>
              <a:spcAft>
                <a:spcPts val="400"/>
              </a:spcAft>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Addresses mechanisms to procure offshore wind energy at the lowest ratepayer cost</a:t>
            </a:r>
          </a:p>
          <a:p>
            <a:pPr marL="182880" indent="-182880" defTabSz="1219140">
              <a:spcBef>
                <a:spcPts val="400"/>
              </a:spcBef>
              <a:spcAft>
                <a:spcPts val="400"/>
              </a:spcAft>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Analyzes costs and cost-reduction pathways</a:t>
            </a:r>
          </a:p>
          <a:p>
            <a:pPr marL="182880" indent="-182880" defTabSz="1219140">
              <a:spcBef>
                <a:spcPts val="400"/>
              </a:spcBef>
              <a:spcAft>
                <a:spcPts val="400"/>
              </a:spcAft>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Recommends measures to mitigate potential impacts of offshore wind energy development</a:t>
            </a:r>
          </a:p>
          <a:p>
            <a:pPr marL="182880" indent="-182880" defTabSz="1219140">
              <a:spcBef>
                <a:spcPts val="400"/>
              </a:spcBef>
              <a:spcAft>
                <a:spcPts val="400"/>
              </a:spcAft>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Identifies infrastructure requirements and assesses existing facilities</a:t>
            </a:r>
          </a:p>
          <a:p>
            <a:pPr marL="182880" indent="-182880" defTabSz="1219140">
              <a:spcBef>
                <a:spcPts val="400"/>
              </a:spcBef>
              <a:spcAft>
                <a:spcPts val="400"/>
              </a:spcAft>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Identifies workforce opportunities</a:t>
            </a:r>
          </a:p>
        </p:txBody>
      </p:sp>
      <p:pic>
        <p:nvPicPr>
          <p:cNvPr id="4" name="Picture 3">
            <a:extLst>
              <a:ext uri="{FF2B5EF4-FFF2-40B4-BE49-F238E27FC236}">
                <a16:creationId xmlns:a16="http://schemas.microsoft.com/office/drawing/2014/main" id="{BCEFE593-F97D-3D4D-A954-D9A6F53C755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959020" y="1565880"/>
            <a:ext cx="2921970" cy="3781372"/>
          </a:xfrm>
          <a:prstGeom prst="rect">
            <a:avLst/>
          </a:prstGeom>
        </p:spPr>
      </p:pic>
    </p:spTree>
    <p:extLst>
      <p:ext uri="{BB962C8B-B14F-4D97-AF65-F5344CB8AC3E}">
        <p14:creationId xmlns:p14="http://schemas.microsoft.com/office/powerpoint/2010/main" val="2656017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1" name="Shape 451"/>
          <p:cNvSpPr/>
          <p:nvPr/>
        </p:nvSpPr>
        <p:spPr>
          <a:xfrm>
            <a:off x="-18661" y="-19051"/>
            <a:ext cx="12210661" cy="81395"/>
          </a:xfrm>
          <a:prstGeom prst="rect">
            <a:avLst/>
          </a:prstGeom>
          <a:solidFill>
            <a:srgbClr val="0069A6"/>
          </a:solidFill>
          <a:ln>
            <a:noFill/>
          </a:ln>
        </p:spPr>
        <p:txBody>
          <a:bodyPr wrap="square" lIns="91425" tIns="45700" rIns="91425" bIns="45700" anchor="ctr" anchorCtr="0">
            <a:noAutofit/>
          </a:bodyPr>
          <a:lstStyle/>
          <a:p>
            <a:pPr algn="ctr">
              <a:buClr>
                <a:schemeClr val="lt1"/>
              </a:buClr>
            </a:pPr>
            <a:endParaRPr dirty="0">
              <a:solidFill>
                <a:srgbClr val="FFFFFF"/>
              </a:solidFill>
              <a:latin typeface="Calibri"/>
              <a:ea typeface="Calibri"/>
              <a:cs typeface="Calibri"/>
              <a:sym typeface="Calibri"/>
            </a:endParaRPr>
          </a:p>
        </p:txBody>
      </p:sp>
      <p:sp>
        <p:nvSpPr>
          <p:cNvPr id="15" name="Shape 264">
            <a:extLst>
              <a:ext uri="{FF2B5EF4-FFF2-40B4-BE49-F238E27FC236}">
                <a16:creationId xmlns:a16="http://schemas.microsoft.com/office/drawing/2014/main" id="{0B1D503A-B6D0-4D76-AC95-2CE4BD627EED}"/>
              </a:ext>
            </a:extLst>
          </p:cNvPr>
          <p:cNvSpPr txBox="1"/>
          <p:nvPr/>
        </p:nvSpPr>
        <p:spPr>
          <a:xfrm>
            <a:off x="152401" y="490701"/>
            <a:ext cx="11608675" cy="584775"/>
          </a:xfrm>
          <a:prstGeom prst="rect">
            <a:avLst/>
          </a:prstGeom>
          <a:noFill/>
          <a:ln>
            <a:noFill/>
          </a:ln>
        </p:spPr>
        <p:txBody>
          <a:bodyPr wrap="square" lIns="91425" tIns="45700" rIns="91425" bIns="45700" anchor="t" anchorCtr="0">
            <a:noAutofit/>
          </a:bodyPr>
          <a:lstStyle/>
          <a:p>
            <a:pPr defTabSz="914377">
              <a:buClr>
                <a:srgbClr val="002D73"/>
              </a:buClr>
              <a:buSzPct val="25000"/>
            </a:pPr>
            <a:endParaRPr lang="en-US" sz="3600" b="1" dirty="0">
              <a:solidFill>
                <a:srgbClr val="002D73"/>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1DA6B97-B64F-46CA-AC87-F8D3E7F1CC73}"/>
              </a:ext>
            </a:extLst>
          </p:cNvPr>
          <p:cNvSpPr>
            <a:spLocks noGrp="1"/>
          </p:cNvSpPr>
          <p:nvPr>
            <p:ph type="title"/>
          </p:nvPr>
        </p:nvSpPr>
        <p:spPr>
          <a:xfrm>
            <a:off x="152401" y="524933"/>
            <a:ext cx="10972800" cy="550543"/>
          </a:xfrm>
        </p:spPr>
        <p:txBody>
          <a:bodyPr/>
          <a:lstStyle/>
          <a:p>
            <a:r>
              <a:rPr lang="en-US" sz="3200" dirty="0">
                <a:solidFill>
                  <a:srgbClr val="002D72"/>
                </a:solidFill>
              </a:rPr>
              <a:t>20 Master Plan Studies and Surveys</a:t>
            </a:r>
          </a:p>
        </p:txBody>
      </p:sp>
      <p:graphicFrame>
        <p:nvGraphicFramePr>
          <p:cNvPr id="8" name="Content Placeholder 7">
            <a:extLst>
              <a:ext uri="{FF2B5EF4-FFF2-40B4-BE49-F238E27FC236}">
                <a16:creationId xmlns:a16="http://schemas.microsoft.com/office/drawing/2014/main" id="{85ED7DF7-7FB7-403F-9054-193AA56CBA7C}"/>
              </a:ext>
            </a:extLst>
          </p:cNvPr>
          <p:cNvGraphicFramePr>
            <a:graphicFrameLocks noGrp="1"/>
          </p:cNvGraphicFramePr>
          <p:nvPr>
            <p:ph sz="half" idx="1"/>
            <p:extLst>
              <p:ext uri="{D42A27DB-BD31-4B8C-83A1-F6EECF244321}">
                <p14:modId xmlns:p14="http://schemas.microsoft.com/office/powerpoint/2010/main" val="1945725261"/>
              </p:ext>
            </p:extLst>
          </p:nvPr>
        </p:nvGraphicFramePr>
        <p:xfrm>
          <a:off x="349708" y="1301970"/>
          <a:ext cx="5429717" cy="5117783"/>
        </p:xfrm>
        <a:graphic>
          <a:graphicData uri="http://schemas.openxmlformats.org/drawingml/2006/table">
            <a:tbl>
              <a:tblPr firstRow="1" firstCol="1" bandRow="1">
                <a:tableStyleId>{3B4B98B0-60AC-42C2-AFA5-B58CD77FA1E5}</a:tableStyleId>
              </a:tblPr>
              <a:tblGrid>
                <a:gridCol w="5429717">
                  <a:extLst>
                    <a:ext uri="{9D8B030D-6E8A-4147-A177-3AD203B41FA5}">
                      <a16:colId xmlns:a16="http://schemas.microsoft.com/office/drawing/2014/main" val="992474422"/>
                    </a:ext>
                  </a:extLst>
                </a:gridCol>
              </a:tblGrid>
              <a:tr h="0">
                <a:tc>
                  <a:txBody>
                    <a:bodyPr/>
                    <a:lstStyle/>
                    <a:p>
                      <a:pPr marL="0" marR="0" algn="ctr">
                        <a:lnSpc>
                          <a:spcPct val="107000"/>
                        </a:lnSpc>
                        <a:spcBef>
                          <a:spcPts val="0"/>
                        </a:spcBef>
                        <a:spcAft>
                          <a:spcPts val="0"/>
                        </a:spcAft>
                      </a:pPr>
                      <a:r>
                        <a:rPr lang="en-US" sz="2400" dirty="0">
                          <a:solidFill>
                            <a:srgbClr val="31859C"/>
                          </a:solidFill>
                          <a:effectLst/>
                          <a:latin typeface="Arial" panose="020B0604020202020204" pitchFamily="34" charset="0"/>
                          <a:cs typeface="Arial" panose="020B0604020202020204" pitchFamily="34" charset="0"/>
                        </a:rPr>
                        <a:t>Study name</a:t>
                      </a:r>
                      <a:endParaRPr lang="en-US" sz="2400" dirty="0">
                        <a:solidFill>
                          <a:srgbClr val="31859C"/>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47375003"/>
                  </a:ext>
                </a:extLst>
              </a:tr>
              <a:tr h="0">
                <a:tc>
                  <a:txBody>
                    <a:bodyPr/>
                    <a:lstStyle/>
                    <a:p>
                      <a:pPr marL="0" marR="0">
                        <a:spcBef>
                          <a:spcPts val="0"/>
                        </a:spcBef>
                        <a:spcAft>
                          <a:spcPts val="0"/>
                        </a:spcAft>
                      </a:pPr>
                      <a:r>
                        <a:rPr lang="en-US" sz="20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Analysis of Multibeam Echo Sounder and Benthic Survey Data</a:t>
                      </a:r>
                      <a:endParaRPr lang="en-US" sz="2000" b="0" dirty="0">
                        <a:effectLst/>
                        <a:latin typeface="Proxima Nova 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402161961"/>
                  </a:ext>
                </a:extLst>
              </a:tr>
              <a:tr h="0">
                <a:tc>
                  <a:txBody>
                    <a:bodyPr/>
                    <a:lstStyle/>
                    <a:p>
                      <a:pPr marL="0" marR="0">
                        <a:spcBef>
                          <a:spcPts val="0"/>
                        </a:spcBef>
                        <a:spcAft>
                          <a:spcPts val="0"/>
                        </a:spcAft>
                      </a:pPr>
                      <a:r>
                        <a:rPr lang="en-US" sz="20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Assessment of Ports and Infrastructure</a:t>
                      </a:r>
                      <a:endParaRPr lang="en-US" sz="2000" b="0" dirty="0">
                        <a:effectLst/>
                        <a:latin typeface="Proxima Nova 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754958234"/>
                  </a:ext>
                </a:extLst>
              </a:tr>
              <a:tr h="0">
                <a:tc>
                  <a:txBody>
                    <a:bodyPr/>
                    <a:lstStyle/>
                    <a:p>
                      <a:pPr marL="0" marR="0">
                        <a:spcBef>
                          <a:spcPts val="0"/>
                        </a:spcBef>
                        <a:spcAft>
                          <a:spcPts val="0"/>
                        </a:spcAft>
                      </a:pPr>
                      <a:r>
                        <a:rPr lang="en-US" sz="20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Aviation and Radar Assets Study</a:t>
                      </a:r>
                      <a:endParaRPr lang="en-US" sz="2000" b="0" dirty="0">
                        <a:effectLst/>
                        <a:latin typeface="Proxima Nova 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989534230"/>
                  </a:ext>
                </a:extLst>
              </a:tr>
              <a:tr h="0">
                <a:tc>
                  <a:txBody>
                    <a:bodyPr/>
                    <a:lstStyle/>
                    <a:p>
                      <a:pPr marL="0" marR="0">
                        <a:spcBef>
                          <a:spcPts val="0"/>
                        </a:spcBef>
                        <a:spcAft>
                          <a:spcPts val="0"/>
                        </a:spcAft>
                      </a:pPr>
                      <a:r>
                        <a:rPr lang="en-US" sz="20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Birds and Bats Study </a:t>
                      </a:r>
                      <a:endParaRPr lang="en-US" sz="2000" b="0" dirty="0">
                        <a:effectLst/>
                        <a:latin typeface="Proxima Nova 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413985172"/>
                  </a:ext>
                </a:extLst>
              </a:tr>
              <a:tr h="0">
                <a:tc>
                  <a:txBody>
                    <a:bodyPr/>
                    <a:lstStyle/>
                    <a:p>
                      <a:pPr marL="0" marR="0">
                        <a:spcBef>
                          <a:spcPts val="0"/>
                        </a:spcBef>
                        <a:spcAft>
                          <a:spcPts val="0"/>
                        </a:spcAft>
                      </a:pPr>
                      <a:r>
                        <a:rPr lang="en-US" sz="20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Cable Landfall Permitting Study</a:t>
                      </a:r>
                      <a:endParaRPr lang="en-US" sz="2000" b="0" dirty="0">
                        <a:effectLst/>
                        <a:latin typeface="Proxima Nova 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697735226"/>
                  </a:ext>
                </a:extLst>
              </a:tr>
              <a:tr h="0">
                <a:tc>
                  <a:txBody>
                    <a:bodyPr/>
                    <a:lstStyle/>
                    <a:p>
                      <a:pPr marL="0" marR="0">
                        <a:spcBef>
                          <a:spcPts val="0"/>
                        </a:spcBef>
                        <a:spcAft>
                          <a:spcPts val="0"/>
                        </a:spcAft>
                      </a:pPr>
                      <a:r>
                        <a:rPr lang="en-US" sz="20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Cables, Pipelines, and Other Infrastructure</a:t>
                      </a:r>
                      <a:endParaRPr lang="en-US" sz="2000" b="0" dirty="0">
                        <a:effectLst/>
                        <a:latin typeface="Proxima Nova 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894623395"/>
                  </a:ext>
                </a:extLst>
              </a:tr>
              <a:tr h="0">
                <a:tc>
                  <a:txBody>
                    <a:bodyPr/>
                    <a:lstStyle/>
                    <a:p>
                      <a:pPr marL="0" marR="0">
                        <a:spcBef>
                          <a:spcPts val="0"/>
                        </a:spcBef>
                        <a:spcAft>
                          <a:spcPts val="0"/>
                        </a:spcAft>
                      </a:pPr>
                      <a:r>
                        <a:rPr lang="en-US" sz="20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Consideration of Potential Cumulative Effects</a:t>
                      </a:r>
                      <a:endParaRPr lang="en-US" sz="2000" b="0" dirty="0">
                        <a:effectLst/>
                        <a:latin typeface="Proxima Nova 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607852271"/>
                  </a:ext>
                </a:extLst>
              </a:tr>
              <a:tr h="0">
                <a:tc>
                  <a:txBody>
                    <a:bodyPr/>
                    <a:lstStyle/>
                    <a:p>
                      <a:pPr marL="0" marR="0">
                        <a:spcBef>
                          <a:spcPts val="0"/>
                        </a:spcBef>
                        <a:spcAft>
                          <a:spcPts val="0"/>
                        </a:spcAft>
                      </a:pPr>
                      <a:r>
                        <a:rPr lang="en-US" sz="20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Cultural Resources Study</a:t>
                      </a:r>
                      <a:endParaRPr lang="en-US" sz="2000" b="0" dirty="0">
                        <a:effectLst/>
                        <a:latin typeface="Proxima Nova 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2069831"/>
                  </a:ext>
                </a:extLst>
              </a:tr>
              <a:tr h="0">
                <a:tc>
                  <a:txBody>
                    <a:bodyPr/>
                    <a:lstStyle/>
                    <a:p>
                      <a:pPr marL="0" marR="0">
                        <a:spcBef>
                          <a:spcPts val="0"/>
                        </a:spcBef>
                        <a:spcAft>
                          <a:spcPts val="0"/>
                        </a:spcAft>
                      </a:pPr>
                      <a:r>
                        <a:rPr lang="en-US" sz="20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Environmental Sensitivity Analysis</a:t>
                      </a:r>
                      <a:endParaRPr lang="en-US" sz="2000" b="0" dirty="0">
                        <a:effectLst/>
                        <a:latin typeface="Proxima Nova 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529551649"/>
                  </a:ext>
                </a:extLst>
              </a:tr>
              <a:tr h="0">
                <a:tc>
                  <a:txBody>
                    <a:bodyPr/>
                    <a:lstStyle/>
                    <a:p>
                      <a:pPr marL="0" marR="0">
                        <a:spcBef>
                          <a:spcPts val="0"/>
                        </a:spcBef>
                        <a:spcAft>
                          <a:spcPts val="0"/>
                        </a:spcAft>
                      </a:pPr>
                      <a:r>
                        <a:rPr lang="en-US" sz="20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Fish and Fisheries Study</a:t>
                      </a:r>
                      <a:endParaRPr lang="en-US" sz="2000" b="0" dirty="0">
                        <a:effectLst/>
                        <a:latin typeface="Proxima Nova 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4084715356"/>
                  </a:ext>
                </a:extLst>
              </a:tr>
              <a:tr h="0">
                <a:tc>
                  <a:txBody>
                    <a:bodyPr/>
                    <a:lstStyle/>
                    <a:p>
                      <a:pPr marL="0" marR="0">
                        <a:spcBef>
                          <a:spcPts val="0"/>
                        </a:spcBef>
                        <a:spcAft>
                          <a:spcPts val="0"/>
                        </a:spcAft>
                      </a:pPr>
                      <a:r>
                        <a:rPr lang="en-US" sz="20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Health and Safety Study</a:t>
                      </a:r>
                      <a:endParaRPr lang="en-US" sz="2000" b="0" dirty="0">
                        <a:effectLst/>
                        <a:latin typeface="Proxima Nova 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75198655"/>
                  </a:ext>
                </a:extLst>
              </a:tr>
            </a:tbl>
          </a:graphicData>
        </a:graphic>
      </p:graphicFrame>
      <p:graphicFrame>
        <p:nvGraphicFramePr>
          <p:cNvPr id="11" name="Content Placeholder 7">
            <a:extLst>
              <a:ext uri="{FF2B5EF4-FFF2-40B4-BE49-F238E27FC236}">
                <a16:creationId xmlns:a16="http://schemas.microsoft.com/office/drawing/2014/main" id="{22E3C619-CFC6-4FB0-AA32-C3B9B8D3078D}"/>
              </a:ext>
            </a:extLst>
          </p:cNvPr>
          <p:cNvGraphicFramePr>
            <a:graphicFrameLocks/>
          </p:cNvGraphicFramePr>
          <p:nvPr>
            <p:extLst>
              <p:ext uri="{D42A27DB-BD31-4B8C-83A1-F6EECF244321}">
                <p14:modId xmlns:p14="http://schemas.microsoft.com/office/powerpoint/2010/main" val="2971218492"/>
              </p:ext>
            </p:extLst>
          </p:nvPr>
        </p:nvGraphicFramePr>
        <p:xfrm>
          <a:off x="6292078" y="1247333"/>
          <a:ext cx="5899922" cy="5293539"/>
        </p:xfrm>
        <a:graphic>
          <a:graphicData uri="http://schemas.openxmlformats.org/drawingml/2006/table">
            <a:tbl>
              <a:tblPr firstRow="1" firstCol="1" bandRow="1">
                <a:tableStyleId>{3B4B98B0-60AC-42C2-AFA5-B58CD77FA1E5}</a:tableStyleId>
              </a:tblPr>
              <a:tblGrid>
                <a:gridCol w="5899922">
                  <a:extLst>
                    <a:ext uri="{9D8B030D-6E8A-4147-A177-3AD203B41FA5}">
                      <a16:colId xmlns:a16="http://schemas.microsoft.com/office/drawing/2014/main" val="992474422"/>
                    </a:ext>
                  </a:extLst>
                </a:gridCol>
              </a:tblGrid>
              <a:tr h="0">
                <a:tc>
                  <a:txBody>
                    <a:bodyPr/>
                    <a:lstStyle/>
                    <a:p>
                      <a:pPr marL="0" marR="0" algn="ctr">
                        <a:lnSpc>
                          <a:spcPct val="107000"/>
                        </a:lnSpc>
                        <a:spcBef>
                          <a:spcPts val="0"/>
                        </a:spcBef>
                        <a:spcAft>
                          <a:spcPts val="0"/>
                        </a:spcAft>
                      </a:pPr>
                      <a:r>
                        <a:rPr lang="en-US" sz="2400" dirty="0">
                          <a:solidFill>
                            <a:srgbClr val="31859C"/>
                          </a:solidFill>
                          <a:effectLst/>
                          <a:latin typeface="Arial" panose="020B0604020202020204" pitchFamily="34" charset="0"/>
                          <a:cs typeface="Arial" panose="020B0604020202020204" pitchFamily="34" charset="0"/>
                        </a:rPr>
                        <a:t>Study name (cont’d)</a:t>
                      </a:r>
                      <a:endParaRPr lang="en-US" sz="2400" dirty="0">
                        <a:solidFill>
                          <a:srgbClr val="31859C"/>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47375003"/>
                  </a:ext>
                </a:extLst>
              </a:tr>
              <a:tr h="471895">
                <a:tc>
                  <a:txBody>
                    <a:bodyPr/>
                    <a:lstStyle/>
                    <a:p>
                      <a:pPr marL="0" marR="0">
                        <a:spcBef>
                          <a:spcPts val="0"/>
                        </a:spcBef>
                        <a:spcAft>
                          <a:spcPts val="0"/>
                        </a:spcAft>
                      </a:pPr>
                      <a:r>
                        <a:rPr lang="en-US" sz="20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Marine Mammals and Sea Turtles Study</a:t>
                      </a:r>
                    </a:p>
                  </a:txBody>
                  <a:tcPr/>
                </a:tc>
                <a:extLst>
                  <a:ext uri="{0D108BD9-81ED-4DB2-BD59-A6C34878D82A}">
                    <a16:rowId xmlns:a16="http://schemas.microsoft.com/office/drawing/2014/main" val="1402161961"/>
                  </a:ext>
                </a:extLst>
              </a:tr>
              <a:tr h="471895">
                <a:tc>
                  <a:txBody>
                    <a:bodyPr/>
                    <a:lstStyle/>
                    <a:p>
                      <a:pPr marL="0" marR="0">
                        <a:spcBef>
                          <a:spcPts val="0"/>
                        </a:spcBef>
                        <a:spcAft>
                          <a:spcPts val="0"/>
                        </a:spcAft>
                      </a:pPr>
                      <a:r>
                        <a:rPr lang="en-US" sz="20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Marine Recreational Uses Study</a:t>
                      </a:r>
                    </a:p>
                  </a:txBody>
                  <a:tcPr/>
                </a:tc>
                <a:extLst>
                  <a:ext uri="{0D108BD9-81ED-4DB2-BD59-A6C34878D82A}">
                    <a16:rowId xmlns:a16="http://schemas.microsoft.com/office/drawing/2014/main" val="3754958234"/>
                  </a:ext>
                </a:extLst>
              </a:tr>
              <a:tr h="471895">
                <a:tc>
                  <a:txBody>
                    <a:bodyPr/>
                    <a:lstStyle/>
                    <a:p>
                      <a:pPr marL="0" marR="0">
                        <a:spcBef>
                          <a:spcPts val="0"/>
                        </a:spcBef>
                        <a:spcAft>
                          <a:spcPts val="0"/>
                        </a:spcAft>
                      </a:pPr>
                      <a:r>
                        <a:rPr lang="en-US" sz="20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Offshore Wind Injection Assessment</a:t>
                      </a:r>
                      <a:endParaRPr lang="en-US" sz="2000" b="0" dirty="0">
                        <a:effectLst/>
                        <a:latin typeface="Proxima Nova 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989534230"/>
                  </a:ext>
                </a:extLst>
              </a:tr>
              <a:tr h="471895">
                <a:tc>
                  <a:txBody>
                    <a:bodyPr/>
                    <a:lstStyle/>
                    <a:p>
                      <a:pPr marL="0" marR="0">
                        <a:spcBef>
                          <a:spcPts val="0"/>
                        </a:spcBef>
                        <a:spcAft>
                          <a:spcPts val="0"/>
                        </a:spcAft>
                      </a:pPr>
                      <a:r>
                        <a:rPr lang="en-US" sz="20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Preliminary Offshore Wind Resource Assessment</a:t>
                      </a:r>
                      <a:endParaRPr lang="en-US" sz="2000" b="0" dirty="0">
                        <a:effectLst/>
                        <a:latin typeface="Proxima Nova 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413985172"/>
                  </a:ext>
                </a:extLst>
              </a:tr>
              <a:tr h="471895">
                <a:tc>
                  <a:txBody>
                    <a:bodyPr/>
                    <a:lstStyle/>
                    <a:p>
                      <a:pPr marL="0" marR="0">
                        <a:spcBef>
                          <a:spcPts val="0"/>
                        </a:spcBef>
                        <a:spcAft>
                          <a:spcPts val="0"/>
                        </a:spcAft>
                      </a:pPr>
                      <a:r>
                        <a:rPr lang="en-US" sz="20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Sand and Gravel Resources Study</a:t>
                      </a:r>
                      <a:endParaRPr lang="en-US" sz="2000" b="0" dirty="0">
                        <a:effectLst/>
                        <a:latin typeface="Proxima Nova 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697735226"/>
                  </a:ext>
                </a:extLst>
              </a:tr>
              <a:tr h="471895">
                <a:tc>
                  <a:txBody>
                    <a:bodyPr/>
                    <a:lstStyle/>
                    <a:p>
                      <a:pPr marL="0" marR="0">
                        <a:spcBef>
                          <a:spcPts val="0"/>
                        </a:spcBef>
                        <a:spcAft>
                          <a:spcPts val="0"/>
                        </a:spcAft>
                      </a:pPr>
                      <a:r>
                        <a:rPr lang="en-US" sz="20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Shipping and Navigation Study</a:t>
                      </a:r>
                      <a:endParaRPr lang="en-US" sz="2000" b="0" dirty="0">
                        <a:effectLst/>
                        <a:latin typeface="Proxima Nova 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894623395"/>
                  </a:ext>
                </a:extLst>
              </a:tr>
              <a:tr h="560825">
                <a:tc>
                  <a:txBody>
                    <a:bodyPr/>
                    <a:lstStyle/>
                    <a:p>
                      <a:pPr marL="0" marR="0">
                        <a:spcBef>
                          <a:spcPts val="0"/>
                        </a:spcBef>
                        <a:spcAft>
                          <a:spcPts val="0"/>
                        </a:spcAft>
                      </a:pPr>
                      <a:r>
                        <a:rPr lang="en-US" sz="20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U.S. Jones Act Compliance Offshore Wind Turbine Installation Vessel Study</a:t>
                      </a:r>
                      <a:endParaRPr lang="en-US" sz="2000" b="0" dirty="0">
                        <a:effectLst/>
                        <a:latin typeface="Proxima Nova 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607852271"/>
                  </a:ext>
                </a:extLst>
              </a:tr>
              <a:tr h="471895">
                <a:tc>
                  <a:txBody>
                    <a:bodyPr/>
                    <a:lstStyle/>
                    <a:p>
                      <a:pPr marL="0" marR="0">
                        <a:spcBef>
                          <a:spcPts val="0"/>
                        </a:spcBef>
                        <a:spcAft>
                          <a:spcPts val="0"/>
                        </a:spcAft>
                      </a:pPr>
                      <a:r>
                        <a:rPr lang="en-US" sz="20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Visibility Threshold Study</a:t>
                      </a:r>
                      <a:endParaRPr lang="en-US" sz="2000" b="0" dirty="0">
                        <a:effectLst/>
                        <a:latin typeface="Proxima Nova 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2069831"/>
                  </a:ext>
                </a:extLst>
              </a:tr>
              <a:tr h="834891">
                <a:tc>
                  <a:txBody>
                    <a:bodyPr/>
                    <a:lstStyle/>
                    <a:p>
                      <a:pPr marL="0" marR="0">
                        <a:spcBef>
                          <a:spcPts val="0"/>
                        </a:spcBef>
                        <a:spcAft>
                          <a:spcPts val="0"/>
                        </a:spcAft>
                      </a:pPr>
                      <a:r>
                        <a:rPr lang="en-US" sz="20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Workforce Opportunity of Offshore Wind </a:t>
                      </a:r>
                      <a:br>
                        <a:rPr lang="en-US" sz="20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20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 New York</a:t>
                      </a:r>
                      <a:endParaRPr lang="en-US" sz="2000" b="0" dirty="0">
                        <a:effectLst/>
                        <a:latin typeface="Proxima Nova 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529551649"/>
                  </a:ext>
                </a:extLst>
              </a:tr>
            </a:tbl>
          </a:graphicData>
        </a:graphic>
      </p:graphicFrame>
    </p:spTree>
    <p:extLst>
      <p:ext uri="{BB962C8B-B14F-4D97-AF65-F5344CB8AC3E}">
        <p14:creationId xmlns:p14="http://schemas.microsoft.com/office/powerpoint/2010/main" val="1725038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28D2-602D-4566-B0E8-52AB142702B7}"/>
              </a:ext>
            </a:extLst>
          </p:cNvPr>
          <p:cNvSpPr>
            <a:spLocks noGrp="1"/>
          </p:cNvSpPr>
          <p:nvPr>
            <p:ph type="title"/>
          </p:nvPr>
        </p:nvSpPr>
        <p:spPr>
          <a:xfrm>
            <a:off x="14632" y="357928"/>
            <a:ext cx="12039600" cy="872067"/>
          </a:xfrm>
        </p:spPr>
        <p:txBody>
          <a:bodyPr/>
          <a:lstStyle/>
          <a:p>
            <a:r>
              <a:rPr lang="en-US" sz="3600" dirty="0">
                <a:solidFill>
                  <a:srgbClr val="002D72"/>
                </a:solidFill>
              </a:rPr>
              <a:t>Regional Offshore Wind Lease Areas</a:t>
            </a:r>
          </a:p>
        </p:txBody>
      </p:sp>
      <p:pic>
        <p:nvPicPr>
          <p:cNvPr id="8" name="Picture 7">
            <a:extLst>
              <a:ext uri="{FF2B5EF4-FFF2-40B4-BE49-F238E27FC236}">
                <a16:creationId xmlns:a16="http://schemas.microsoft.com/office/drawing/2014/main" id="{9F8AAC1C-AAC2-4E99-A83E-0B74339CBD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406" t="3436" r="3017" b="10378"/>
          <a:stretch/>
        </p:blipFill>
        <p:spPr>
          <a:xfrm>
            <a:off x="1916641" y="1075800"/>
            <a:ext cx="7669225" cy="5458119"/>
          </a:xfrm>
          <a:prstGeom prst="rect">
            <a:avLst/>
          </a:prstGeom>
        </p:spPr>
      </p:pic>
    </p:spTree>
    <p:extLst>
      <p:ext uri="{BB962C8B-B14F-4D97-AF65-F5344CB8AC3E}">
        <p14:creationId xmlns:p14="http://schemas.microsoft.com/office/powerpoint/2010/main" val="28030565"/>
      </p:ext>
    </p:extLst>
  </p:cSld>
  <p:clrMapOvr>
    <a:masterClrMapping/>
  </p:clrMapOvr>
</p:sld>
</file>

<file path=ppt/theme/theme1.xml><?xml version="1.0" encoding="utf-8"?>
<a:theme xmlns:a="http://schemas.openxmlformats.org/drawingml/2006/main" name="Cover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over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ection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9616</TotalTime>
  <Words>960</Words>
  <Application>Microsoft Macintosh PowerPoint</Application>
  <PresentationFormat>Widescreen</PresentationFormat>
  <Paragraphs>143</Paragraphs>
  <Slides>21</Slides>
  <Notes>18</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21</vt:i4>
      </vt:variant>
    </vt:vector>
  </HeadingPairs>
  <TitlesOfParts>
    <vt:vector size="30" baseType="lpstr">
      <vt:lpstr>Arial</vt:lpstr>
      <vt:lpstr>Calibri</vt:lpstr>
      <vt:lpstr>Proxima Nova Lt</vt:lpstr>
      <vt:lpstr>Times New Roman</vt:lpstr>
      <vt:lpstr>Cover Master</vt:lpstr>
      <vt:lpstr>Section Master</vt:lpstr>
      <vt:lpstr>3_Custom Design</vt:lpstr>
      <vt:lpstr>1_Cover Master</vt:lpstr>
      <vt:lpstr>1_Section Master</vt:lpstr>
      <vt:lpstr>PowerPoint Presentation</vt:lpstr>
      <vt:lpstr>PowerPoint Presentation</vt:lpstr>
      <vt:lpstr>PowerPoint Presentation</vt:lpstr>
      <vt:lpstr>PowerPoint Presentation</vt:lpstr>
      <vt:lpstr>PowerPoint Presentation</vt:lpstr>
      <vt:lpstr>PowerPoint Presentation</vt:lpstr>
      <vt:lpstr>Offshore Wind Master Plan </vt:lpstr>
      <vt:lpstr>20 Master Plan Studies and Surveys</vt:lpstr>
      <vt:lpstr>Regional Offshore Wind Lease Areas</vt:lpstr>
      <vt:lpstr>PowerPoint Presentation</vt:lpstr>
      <vt:lpstr>PowerPoint Presentation</vt:lpstr>
      <vt:lpstr>PowerPoint Presentation</vt:lpstr>
      <vt:lpstr>PowerPoint Presentation</vt:lpstr>
      <vt:lpstr>Offshore Wind Policy Options Paper</vt:lpstr>
      <vt:lpstr>Offshore Wind Policy Options Paper (cont’d)</vt:lpstr>
      <vt:lpstr>PowerPoint Presentation</vt:lpstr>
      <vt:lpstr>Continued Public Engagement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Mohtadi, Shara (NYSERDA)</dc:creator>
  <cp:lastModifiedBy>Susan Rivo</cp:lastModifiedBy>
  <cp:revision>523</cp:revision>
  <cp:lastPrinted>2017-10-20T16:35:51Z</cp:lastPrinted>
  <dcterms:created xsi:type="dcterms:W3CDTF">2017-05-11T21:18:59Z</dcterms:created>
  <dcterms:modified xsi:type="dcterms:W3CDTF">2018-05-22T00:00:03Z</dcterms:modified>
</cp:coreProperties>
</file>